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25"/>
  </p:notesMasterIdLst>
  <p:sldIdLst>
    <p:sldId id="334" r:id="rId7"/>
    <p:sldId id="1780" r:id="rId8"/>
    <p:sldId id="1019" r:id="rId9"/>
    <p:sldId id="1926" r:id="rId10"/>
    <p:sldId id="1925" r:id="rId11"/>
    <p:sldId id="393" r:id="rId12"/>
    <p:sldId id="1016" r:id="rId13"/>
    <p:sldId id="1017" r:id="rId14"/>
    <p:sldId id="1914" r:id="rId15"/>
    <p:sldId id="1032" r:id="rId16"/>
    <p:sldId id="1915" r:id="rId17"/>
    <p:sldId id="1029" r:id="rId18"/>
    <p:sldId id="1916" r:id="rId19"/>
    <p:sldId id="1917" r:id="rId20"/>
    <p:sldId id="1918" r:id="rId21"/>
    <p:sldId id="1919" r:id="rId22"/>
    <p:sldId id="1920" r:id="rId23"/>
    <p:sldId id="192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ECECE"/>
    <a:srgbClr val="E8E8E8"/>
    <a:srgbClr val="E5353B"/>
    <a:srgbClr val="D92D6D"/>
    <a:srgbClr val="F24381"/>
    <a:srgbClr val="FFC000"/>
    <a:srgbClr val="D45B07"/>
    <a:srgbClr val="5129B2"/>
    <a:srgbClr val="E6F2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34040" autoAdjust="0"/>
  </p:normalViewPr>
  <p:slideViewPr>
    <p:cSldViewPr snapToGrid="0" showGuides="1">
      <p:cViewPr varScale="1">
        <p:scale>
          <a:sx n="38" d="100"/>
          <a:sy n="38" d="100"/>
        </p:scale>
        <p:origin x="1014" y="60"/>
      </p:cViewPr>
      <p:guideLst>
        <p:guide orient="horz" pos="2184"/>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m18-01 = “Module Introduction”</a:t>
            </a:r>
          </a:p>
          <a:p>
            <a:endParaRPr lang="en-US" dirty="0"/>
          </a:p>
          <a:p>
            <a:r>
              <a:rPr lang="en-US" dirty="0"/>
              <a:t>Hi everyone, and welcome back to this next module in the course AWS Certified Solutions Architect – Associate.  I’m still Amber Israelsen, and really appreciate you sticking with 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m18-06 = “DEMO: Working with AWS Cost Explorer”</a:t>
            </a:r>
          </a:p>
          <a:p>
            <a:endParaRPr lang="en-US" dirty="0"/>
          </a:p>
          <a:p>
            <a:r>
              <a:rPr lang="en-US" dirty="0"/>
              <a:t>Another really handy tool is AWS Cost Explorer, and this is another one that’s easier to show you than tell you, so let’s dive into a demo.</a:t>
            </a:r>
          </a:p>
          <a:p>
            <a:endParaRPr lang="en-US" dirty="0"/>
          </a:p>
          <a:p>
            <a:r>
              <a:rPr lang="en-US" dirty="0"/>
              <a:t>We’ve already seen the dashboard (show) and some of the reports, but if I have questions about costs—like which services, which regions and so on—and I want to drill in to see additional detail, then Cost Explorer is what I want.</a:t>
            </a:r>
          </a:p>
          <a:p>
            <a:endParaRPr lang="en-US" dirty="0"/>
          </a:p>
          <a:p>
            <a:r>
              <a:rPr lang="en-US" dirty="0"/>
              <a:t>From the Billing Dashboard, you can get to Cost Explorer (</a:t>
            </a:r>
            <a:r>
              <a:rPr lang="en-US" b="1" dirty="0"/>
              <a:t>left</a:t>
            </a:r>
            <a:r>
              <a:rPr lang="en-US" dirty="0"/>
              <a:t>).  </a:t>
            </a:r>
            <a:r>
              <a:rPr lang="en-US" b="1" dirty="0"/>
              <a:t>Launch Cost Explorer</a:t>
            </a:r>
            <a:r>
              <a:rPr lang="en-US" dirty="0"/>
              <a:t>.  The first time you visit this page, you’ll have to activate Cost Explorer, which takes about 24 hours, then you can start using it.</a:t>
            </a:r>
          </a:p>
          <a:p>
            <a:endParaRPr lang="en-US" dirty="0"/>
          </a:p>
          <a:p>
            <a:r>
              <a:rPr lang="en-US" dirty="0"/>
              <a:t>But usually the reason you come into Cost Explorer is that you’re trying to track down the details behind some cost.  So actually, first backing up to the </a:t>
            </a:r>
            <a:r>
              <a:rPr lang="en-US" b="1" dirty="0"/>
              <a:t>home page (breadcrumb) for AWS Cost Management</a:t>
            </a:r>
            <a:r>
              <a:rPr lang="en-US" dirty="0"/>
              <a:t>, see that I have the $____ cost here.  And if you click on </a:t>
            </a:r>
            <a:r>
              <a:rPr lang="en-US" b="1" dirty="0"/>
              <a:t>Info</a:t>
            </a:r>
            <a:r>
              <a:rPr lang="en-US" dirty="0"/>
              <a:t>, you’ll see this is excluding credits.  I mentioned in the previous demo that I have some credits I received as part of a promo, so in some places those are automatically being applied, which cancels out some of my costs.  That’s not super important for what we’re doing, but just want to mention it since numbers are sometimes different across these screens.</a:t>
            </a:r>
          </a:p>
          <a:p>
            <a:endParaRPr lang="en-US" dirty="0"/>
          </a:p>
          <a:p>
            <a:r>
              <a:rPr lang="en-US" dirty="0"/>
              <a:t>But let’s say that I want to know where this roughly $25 is coming from.</a:t>
            </a:r>
          </a:p>
          <a:p>
            <a:endParaRPr lang="en-US" dirty="0"/>
          </a:p>
          <a:p>
            <a:r>
              <a:rPr lang="en-US" dirty="0"/>
              <a:t>From the </a:t>
            </a:r>
            <a:r>
              <a:rPr lang="en-US" b="1" dirty="0"/>
              <a:t>Cost Management home page</a:t>
            </a:r>
            <a:r>
              <a:rPr lang="en-US" dirty="0"/>
              <a:t>, click </a:t>
            </a:r>
            <a:r>
              <a:rPr lang="en-US" b="1" dirty="0"/>
              <a:t>View in Cost Explorer</a:t>
            </a:r>
            <a:r>
              <a:rPr lang="en-US" dirty="0"/>
              <a:t>.</a:t>
            </a:r>
          </a:p>
          <a:p>
            <a:endParaRPr lang="en-US" dirty="0"/>
          </a:p>
          <a:p>
            <a:r>
              <a:rPr lang="en-US" b="1" dirty="0"/>
              <a:t>USE NEW EXPERIENCE</a:t>
            </a:r>
          </a:p>
          <a:p>
            <a:endParaRPr lang="en-US" dirty="0"/>
          </a:p>
          <a:p>
            <a:r>
              <a:rPr lang="en-US" dirty="0"/>
              <a:t>Be using </a:t>
            </a:r>
            <a:r>
              <a:rPr lang="en-US" b="1" dirty="0"/>
              <a:t>Absolute, then date range</a:t>
            </a:r>
          </a:p>
          <a:p>
            <a:endParaRPr lang="en-US" dirty="0"/>
          </a:p>
          <a:p>
            <a:r>
              <a:rPr lang="en-US" dirty="0"/>
              <a:t>In no particular order:</a:t>
            </a:r>
          </a:p>
          <a:p>
            <a:r>
              <a:rPr lang="en-US" dirty="0"/>
              <a:t>Group by </a:t>
            </a:r>
            <a:r>
              <a:rPr lang="en-US" b="1" dirty="0"/>
              <a:t>Service</a:t>
            </a:r>
          </a:p>
          <a:p>
            <a:r>
              <a:rPr lang="en-US" dirty="0"/>
              <a:t>Scroll down to the grid of dates/numbers, you’ll see these are EC2 instances.</a:t>
            </a:r>
          </a:p>
          <a:p>
            <a:r>
              <a:rPr lang="en-US" dirty="0"/>
              <a:t>Group by </a:t>
            </a:r>
            <a:r>
              <a:rPr lang="en-US" b="1" dirty="0"/>
              <a:t>Instance type</a:t>
            </a:r>
          </a:p>
          <a:p>
            <a:r>
              <a:rPr lang="en-US" b="1" dirty="0"/>
              <a:t>In grid, show that it’s ______________</a:t>
            </a:r>
          </a:p>
          <a:p>
            <a:endParaRPr lang="en-US" dirty="0"/>
          </a:p>
          <a:p>
            <a:r>
              <a:rPr lang="en-US" dirty="0"/>
              <a:t>But let’s </a:t>
            </a:r>
            <a:r>
              <a:rPr lang="en-US" b="1" dirty="0"/>
              <a:t>clear the group by (don’t clear filters) </a:t>
            </a:r>
            <a:r>
              <a:rPr lang="en-US" dirty="0"/>
              <a:t>and look at some other common ways to use this tool.</a:t>
            </a:r>
          </a:p>
          <a:p>
            <a:endParaRPr lang="en-US" dirty="0"/>
          </a:p>
          <a:p>
            <a:r>
              <a:rPr lang="en-US" dirty="0"/>
              <a:t>Group by </a:t>
            </a:r>
            <a:r>
              <a:rPr lang="en-US" b="1" dirty="0"/>
              <a:t>Region</a:t>
            </a:r>
          </a:p>
          <a:p>
            <a:r>
              <a:rPr lang="en-US" dirty="0"/>
              <a:t>When you’re first getting started, you sometimes have to remind yourself that as you navigate around the Console, things are being filtered by regions.  For example, if we (</a:t>
            </a:r>
            <a:r>
              <a:rPr lang="en-US" b="1" dirty="0"/>
              <a:t>open new tab</a:t>
            </a:r>
            <a:r>
              <a:rPr lang="en-US" dirty="0"/>
              <a:t>) go to EC2 and look at instances in one region (pick any that are empty), you might forget that in another region (</a:t>
            </a:r>
            <a:r>
              <a:rPr lang="en-US" b="1" dirty="0"/>
              <a:t>Ohio</a:t>
            </a:r>
            <a:r>
              <a:rPr lang="en-US" dirty="0"/>
              <a:t>), there are instances here.  So when it comes to tracking costs, this is a nice way to see what’s happening across all regions.</a:t>
            </a:r>
          </a:p>
          <a:p>
            <a:endParaRPr lang="en-US" dirty="0"/>
          </a:p>
          <a:p>
            <a:r>
              <a:rPr lang="en-US" b="0" dirty="0"/>
              <a:t>And then I also want to show you the </a:t>
            </a:r>
            <a:r>
              <a:rPr lang="en-US" b="1" dirty="0"/>
              <a:t>Tags</a:t>
            </a:r>
            <a:r>
              <a:rPr lang="en-US" b="0" dirty="0"/>
              <a:t>.  Earlier in this module, I mentioned cost allocation tags, which lets you filter your costs by tags.  On right, filter by </a:t>
            </a:r>
            <a:r>
              <a:rPr lang="en-US" b="1" dirty="0" err="1"/>
              <a:t>createdBy</a:t>
            </a:r>
            <a:r>
              <a:rPr lang="en-US" b="1" dirty="0"/>
              <a:t>: </a:t>
            </a:r>
            <a:r>
              <a:rPr lang="en-US" b="1" dirty="0" err="1"/>
              <a:t>AmberAdmin</a:t>
            </a:r>
            <a:r>
              <a:rPr lang="en-US" b="0" dirty="0"/>
              <a:t>.  Or if I want a general sense of who’s creating things, then </a:t>
            </a:r>
            <a:r>
              <a:rPr lang="en-US" b="1" dirty="0"/>
              <a:t>group by tag</a:t>
            </a:r>
            <a:r>
              <a:rPr lang="en-US" b="0" dirty="0"/>
              <a:t>.  The “no </a:t>
            </a:r>
            <a:r>
              <a:rPr lang="en-US" b="0" dirty="0" err="1"/>
              <a:t>tagkey</a:t>
            </a:r>
            <a:r>
              <a:rPr lang="en-US" b="0" dirty="0"/>
              <a:t>” just means I hadn’t activated that tag for cost allocation when I created the resource.</a:t>
            </a:r>
          </a:p>
          <a:p>
            <a:endParaRPr lang="en-US" b="0" dirty="0"/>
          </a:p>
          <a:p>
            <a:r>
              <a:rPr lang="en-US" b="0" dirty="0"/>
              <a:t>The last thing I want to show you is how to look at forecasted costs.  On the lower right of the page, </a:t>
            </a:r>
            <a:r>
              <a:rPr lang="en-US" b="1" dirty="0"/>
              <a:t>show forecasted values</a:t>
            </a:r>
            <a:r>
              <a:rPr lang="en-US" b="0" dirty="0"/>
              <a:t>, and then change the date range to the future week.  And I’ve actually cleaned up pretty much everything in this account so there’s not going to be much here, but this is pretty cool that you can forecast what costs might be in the future.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856543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m18-07 = “DEMO: Working with the AWS Pricing Calculator” – re-use m5-07, but update badge</a:t>
            </a:r>
          </a:p>
          <a:p>
            <a:endParaRPr lang="en-US" dirty="0"/>
          </a:p>
          <a:p>
            <a:r>
              <a:rPr lang="en-US" b="1" dirty="0"/>
              <a:t>Start on Console home page</a:t>
            </a:r>
          </a:p>
          <a:p>
            <a:endParaRPr lang="en-US" dirty="0"/>
          </a:p>
          <a:p>
            <a:r>
              <a:rPr lang="en-US" dirty="0"/>
              <a:t>Throughout the course, we’ve talked about different prices for a lot of different things.  On the landing page for the various services—</a:t>
            </a:r>
            <a:r>
              <a:rPr lang="en-US" b="1" dirty="0"/>
              <a:t>like going back to Control Tower, for example</a:t>
            </a:r>
            <a:r>
              <a:rPr lang="en-US" dirty="0"/>
              <a:t>—you’ll see a section for pricing.</a:t>
            </a:r>
          </a:p>
          <a:p>
            <a:endParaRPr lang="en-US" dirty="0"/>
          </a:p>
          <a:p>
            <a:r>
              <a:rPr lang="en-US" dirty="0"/>
              <a:t>But how do you get an accurate estimate of ALL the different services you need in your environment, and how do you figure in some of the discounts we saw, like reserved instances or savings plans where you’re committing to things for 1-3 years.</a:t>
            </a:r>
          </a:p>
          <a:p>
            <a:endParaRPr lang="en-US" dirty="0"/>
          </a:p>
          <a:p>
            <a:r>
              <a:rPr lang="en-US" dirty="0"/>
              <a:t>That’s where the AWS Pricing Calculator comes in (</a:t>
            </a:r>
            <a:r>
              <a:rPr lang="en-US" b="1" dirty="0" err="1"/>
              <a:t>calculator.aws</a:t>
            </a:r>
            <a:r>
              <a:rPr lang="en-US" dirty="0"/>
              <a:t>).  This is at </a:t>
            </a:r>
            <a:r>
              <a:rPr lang="en-US" b="1" dirty="0" err="1"/>
              <a:t>calculator.aws</a:t>
            </a:r>
            <a:r>
              <a:rPr lang="en-US" dirty="0"/>
              <a:t>, so available for the whole world, meaning if you’re just evaluating AWS and want to know the costs, you don’t need an account in order to do that.</a:t>
            </a:r>
          </a:p>
          <a:p>
            <a:endParaRPr lang="en-US" dirty="0"/>
          </a:p>
          <a:p>
            <a:r>
              <a:rPr lang="en-US" dirty="0"/>
              <a:t>The calculator has been through a few different iterations—there used to be one called the Total Cost of Ownership or </a:t>
            </a:r>
            <a:r>
              <a:rPr lang="en-US" dirty="0" err="1"/>
              <a:t>TCO</a:t>
            </a:r>
            <a:r>
              <a:rPr lang="en-US" dirty="0"/>
              <a:t> Calculator, and this one also used to be called the Simple Monthly Calculator, but now we just have the AWS Pricing Calculator.</a:t>
            </a:r>
          </a:p>
          <a:p>
            <a:endParaRPr lang="en-US" dirty="0"/>
          </a:p>
          <a:p>
            <a:r>
              <a:rPr lang="en-US" dirty="0"/>
              <a:t>But let’s walk through a short example of how this works.  </a:t>
            </a:r>
            <a:r>
              <a:rPr lang="en-US" b="1" dirty="0"/>
              <a:t>Create estimate</a:t>
            </a:r>
            <a:r>
              <a:rPr lang="en-US" dirty="0"/>
              <a:t>.</a:t>
            </a:r>
          </a:p>
          <a:p>
            <a:endParaRPr lang="en-US" dirty="0"/>
          </a:p>
          <a:p>
            <a:r>
              <a:rPr lang="en-US" dirty="0"/>
              <a:t>Let’s say we’re going to use an </a:t>
            </a:r>
            <a:r>
              <a:rPr lang="en-US" b="1" dirty="0"/>
              <a:t>Aurora MySQL database</a:t>
            </a:r>
            <a:r>
              <a:rPr lang="en-US" dirty="0"/>
              <a:t>.  Leave defaults.  </a:t>
            </a:r>
            <a:r>
              <a:rPr lang="en-US" b="1" dirty="0"/>
              <a:t>4 nodes</a:t>
            </a:r>
            <a:r>
              <a:rPr lang="en-US" dirty="0"/>
              <a:t>.  Show the Pricing Model options, go with </a:t>
            </a:r>
            <a:r>
              <a:rPr lang="en-US" b="1" dirty="0"/>
              <a:t>Reserved, 1 year, purchase all up front.  Size: 1 TB</a:t>
            </a:r>
            <a:endParaRPr lang="en-US" dirty="0"/>
          </a:p>
          <a:p>
            <a:endParaRPr lang="en-US" dirty="0"/>
          </a:p>
          <a:p>
            <a:r>
              <a:rPr lang="en-US" dirty="0"/>
              <a:t>Defaults for everything else, show estimate at bottom and </a:t>
            </a:r>
            <a:r>
              <a:rPr lang="en-US" b="1" dirty="0"/>
              <a:t>add to estimate</a:t>
            </a:r>
            <a:r>
              <a:rPr lang="en-US" dirty="0"/>
              <a:t>.</a:t>
            </a:r>
          </a:p>
          <a:p>
            <a:endParaRPr lang="en-US" dirty="0"/>
          </a:p>
          <a:p>
            <a:r>
              <a:rPr lang="en-US" dirty="0"/>
              <a:t>Now let’s add another service.  We’re going to need some </a:t>
            </a:r>
            <a:r>
              <a:rPr lang="en-US" b="1" dirty="0"/>
              <a:t>EC2 instances</a:t>
            </a:r>
            <a:r>
              <a:rPr lang="en-US" dirty="0"/>
              <a:t>, let’s say (</a:t>
            </a:r>
            <a:r>
              <a:rPr lang="en-US" b="1" dirty="0"/>
              <a:t>filter</a:t>
            </a:r>
            <a:r>
              <a:rPr lang="en-US" dirty="0"/>
              <a:t>).  Do </a:t>
            </a:r>
            <a:r>
              <a:rPr lang="en-US" b="1" dirty="0"/>
              <a:t>quick estimate.  Defaults.  100 instances.  </a:t>
            </a:r>
            <a:r>
              <a:rPr lang="en-US" b="0" dirty="0"/>
              <a:t>Let’s go with </a:t>
            </a:r>
            <a:r>
              <a:rPr lang="en-US" b="1" dirty="0"/>
              <a:t>on-demand instances</a:t>
            </a:r>
            <a:r>
              <a:rPr lang="en-US" b="0" dirty="0"/>
              <a:t>—and there you see  that the reservation options and payment options are grayed out—so reiterating the point that you use these as you need them, with no up-front commitment.</a:t>
            </a:r>
          </a:p>
          <a:p>
            <a:endParaRPr lang="en-US" b="0" dirty="0"/>
          </a:p>
          <a:p>
            <a:r>
              <a:rPr lang="en-US" b="1" dirty="0"/>
              <a:t>Defaults.  Show estimate</a:t>
            </a:r>
            <a:r>
              <a:rPr lang="en-US" b="0" dirty="0"/>
              <a:t>.  So you’ll see my monthly cost is just over $10,000, with up-front of about $1,900, for a total yearly cost of about $124,400.</a:t>
            </a:r>
          </a:p>
          <a:p>
            <a:endParaRPr lang="en-US" b="0" dirty="0"/>
          </a:p>
          <a:p>
            <a:r>
              <a:rPr lang="en-US" b="0" dirty="0"/>
              <a:t>So those are the basics of using the calculator.  For the exam, know that if you see anything about price estimations, you’ll want to think about the Pricing Calculator.</a:t>
            </a:r>
          </a:p>
          <a:p>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42125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m18-08 = “AWS Budgets and Billing Alerts/Alarms Overview”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your application is out there and you’re using various AWS services, how do you monitor your spend?  There are two services we’ll talk about here—AWS Budgets and CloudWatch billing alerts, also sometimes called alarms.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Starting with AWS budgets—we actually created one of these in the beginning of the course, just to keep things in check as we’re going along and using various services.  So some of this will be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create a budget to say, I only want to spend, let’s say, $10 per month for EC2 instances in my demo training account, and please send me an alarm if I go over that, or if it looks like I’ll go over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kind of hints at this next point—with Budgets, you can get alerted based on actual spend as well as forecasted spend.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you can also filter by region and by service.  So again, to my example, maybe I only want to alarm on spend for EC2 instances, but not everything.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setting up budgets for cost, you can also have a budget for usage, Savings Plans and Reservations.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a newer service, so kind of took what we already had with CloudWatch billing alarms and then made it more comprehensive.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speaking of those billing alarms, over on the right, these are more limited.  Here you’re basically just using a metric for cost—similar to how we used metrics in the CloudWatch section—and saying, if I reach this threshold, send me a notification.  So there’s not really a budget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Importantly, you can only get alerted on actual spend, not on forecasted spend.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there’s no filtering by region with these billing alarms.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989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m18-09 = “DEMO: Setting up AWS Budgets and CloudWatch Billing Alerts/Alarms” – re-use m5-09, update badge</a:t>
            </a:r>
          </a:p>
          <a:p>
            <a:endParaRPr lang="en-US" dirty="0"/>
          </a:p>
          <a:p>
            <a:endParaRPr lang="en-US" dirty="0"/>
          </a:p>
          <a:p>
            <a:r>
              <a:rPr lang="en-US" dirty="0"/>
              <a:t>Okay.  In this demo, we’ll take a look at AWS Budgets first, and then we’ll take a look at how to set up just a billing alert.</a:t>
            </a:r>
          </a:p>
          <a:p>
            <a:endParaRPr lang="en-US" dirty="0"/>
          </a:p>
          <a:p>
            <a:r>
              <a:rPr lang="en-US" dirty="0"/>
              <a:t>You can get here from the </a:t>
            </a:r>
            <a:r>
              <a:rPr lang="en-US" b="1" dirty="0"/>
              <a:t>Billing Dashboard </a:t>
            </a:r>
            <a:r>
              <a:rPr lang="en-US" dirty="0"/>
              <a:t>or you can just </a:t>
            </a:r>
            <a:r>
              <a:rPr lang="en-US" b="1" dirty="0"/>
              <a:t>type in Budgets</a:t>
            </a:r>
            <a:r>
              <a:rPr lang="en-US" dirty="0"/>
              <a:t>.  You’ll see this falls under Cost Management.  Let’s get started by </a:t>
            </a:r>
            <a:r>
              <a:rPr lang="en-US" b="1" dirty="0"/>
              <a:t>Creating a budget</a:t>
            </a:r>
            <a:r>
              <a:rPr lang="en-US" dirty="0"/>
              <a:t>.</a:t>
            </a:r>
          </a:p>
          <a:p>
            <a:endParaRPr lang="en-US" dirty="0"/>
          </a:p>
          <a:p>
            <a:r>
              <a:rPr lang="en-US" dirty="0"/>
              <a:t>You can create budgets for more than just cost—you can also do budgets around usage, savings plans or reservations.  But most common is probably </a:t>
            </a:r>
            <a:r>
              <a:rPr lang="en-US" b="1" dirty="0"/>
              <a:t>cost</a:t>
            </a:r>
            <a:r>
              <a:rPr lang="en-US" dirty="0"/>
              <a:t>, and that’s what we’re going to </a:t>
            </a:r>
            <a:r>
              <a:rPr lang="en-US" b="1" dirty="0"/>
              <a:t>choose</a:t>
            </a:r>
            <a:r>
              <a:rPr lang="en-US" dirty="0"/>
              <a:t>.</a:t>
            </a:r>
          </a:p>
          <a:p>
            <a:endParaRPr lang="en-US" dirty="0"/>
          </a:p>
          <a:p>
            <a:r>
              <a:rPr lang="en-US" b="1" dirty="0"/>
              <a:t>Name</a:t>
            </a:r>
            <a:r>
              <a:rPr lang="en-US" dirty="0"/>
              <a:t>: </a:t>
            </a:r>
            <a:r>
              <a:rPr lang="en-US" dirty="0">
                <a:sym typeface="Wingdings" panose="05000000000000000000" pitchFamily="2" charset="2"/>
              </a:rPr>
              <a:t>Training Account $10 Per Month</a:t>
            </a:r>
            <a:endParaRPr lang="en-US" dirty="0"/>
          </a:p>
          <a:p>
            <a:r>
              <a:rPr lang="en-US" b="1" dirty="0"/>
              <a:t>Monthly</a:t>
            </a:r>
          </a:p>
          <a:p>
            <a:r>
              <a:rPr lang="en-US" b="1" dirty="0"/>
              <a:t>Recurring</a:t>
            </a:r>
          </a:p>
          <a:p>
            <a:r>
              <a:rPr lang="en-US" b="1" dirty="0"/>
              <a:t>Fixed</a:t>
            </a:r>
          </a:p>
          <a:p>
            <a:r>
              <a:rPr lang="en-US" b="1" dirty="0"/>
              <a:t>$10</a:t>
            </a:r>
          </a:p>
          <a:p>
            <a:endParaRPr lang="en-US" dirty="0"/>
          </a:p>
          <a:p>
            <a:r>
              <a:rPr lang="en-US" dirty="0"/>
              <a:t>If you need help figuring out what a reasonable budget is, you can open Cost Explorer from here to help narrow things down.</a:t>
            </a:r>
          </a:p>
          <a:p>
            <a:endParaRPr lang="en-US" dirty="0"/>
          </a:p>
          <a:p>
            <a:r>
              <a:rPr lang="en-US" dirty="0"/>
              <a:t>And then here are the filters I mentioned in the slides.  </a:t>
            </a:r>
            <a:r>
              <a:rPr lang="en-US" b="1" dirty="0"/>
              <a:t>Add </a:t>
            </a:r>
            <a:r>
              <a:rPr lang="en-US" b="1" dirty="0" err="1"/>
              <a:t>filter</a:t>
            </a:r>
            <a:r>
              <a:rPr lang="en-US" b="1" dirty="0" err="1">
                <a:sym typeface="Wingdings" panose="05000000000000000000" pitchFamily="2" charset="2"/>
              </a:rPr>
              <a:t>serviceElastic</a:t>
            </a:r>
            <a:r>
              <a:rPr lang="en-US" b="1" dirty="0">
                <a:sym typeface="Wingdings" panose="05000000000000000000" pitchFamily="2" charset="2"/>
              </a:rPr>
              <a:t> Cloud </a:t>
            </a:r>
            <a:r>
              <a:rPr lang="en-US" b="1" dirty="0" err="1">
                <a:sym typeface="Wingdings" panose="05000000000000000000" pitchFamily="2" charset="2"/>
              </a:rPr>
              <a:t>Computeapply</a:t>
            </a:r>
            <a:r>
              <a:rPr lang="en-US" dirty="0">
                <a:sym typeface="Wingdings" panose="05000000000000000000" pitchFamily="2" charset="2"/>
              </a:rPr>
              <a:t>.  Go back to </a:t>
            </a:r>
            <a:r>
              <a:rPr lang="en-US" b="1" dirty="0">
                <a:sym typeface="Wingdings" panose="05000000000000000000" pitchFamily="2" charset="2"/>
              </a:rPr>
              <a:t>Add new filter</a:t>
            </a:r>
            <a:r>
              <a:rPr lang="en-US" dirty="0">
                <a:sym typeface="Wingdings" panose="05000000000000000000" pitchFamily="2" charset="2"/>
              </a:rPr>
              <a:t>.  You can also filters for region, usage type, availability zones and a lot more.</a:t>
            </a:r>
          </a:p>
          <a:p>
            <a:endParaRPr lang="en-US" dirty="0">
              <a:sym typeface="Wingdings" panose="05000000000000000000" pitchFamily="2" charset="2"/>
            </a:endParaRPr>
          </a:p>
          <a:p>
            <a:r>
              <a:rPr lang="en-US" dirty="0">
                <a:sym typeface="Wingdings" panose="05000000000000000000" pitchFamily="2" charset="2"/>
              </a:rPr>
              <a:t>But for my little account here, I’m actually just going to include everything so I’ll </a:t>
            </a:r>
            <a:r>
              <a:rPr lang="en-US" b="1" dirty="0">
                <a:sym typeface="Wingdings" panose="05000000000000000000" pitchFamily="2" charset="2"/>
              </a:rPr>
              <a:t>remove all my filters</a:t>
            </a:r>
            <a:r>
              <a:rPr lang="en-US" dirty="0">
                <a:sym typeface="Wingdings" panose="05000000000000000000" pitchFamily="2" charset="2"/>
              </a:rPr>
              <a:t>.  But that’s how you’d add them.</a:t>
            </a:r>
          </a:p>
          <a:p>
            <a:endParaRPr lang="en-US" dirty="0">
              <a:sym typeface="Wingdings" panose="05000000000000000000" pitchFamily="2" charset="2"/>
            </a:endParaRPr>
          </a:p>
          <a:p>
            <a:r>
              <a:rPr lang="en-US" b="1" dirty="0">
                <a:sym typeface="Wingdings" panose="05000000000000000000" pitchFamily="2" charset="2"/>
              </a:rPr>
              <a:t>Budget name</a:t>
            </a:r>
            <a:r>
              <a:rPr lang="en-US" dirty="0">
                <a:sym typeface="Wingdings" panose="05000000000000000000" pitchFamily="2" charset="2"/>
              </a:rPr>
              <a:t>: Training Account $10 Per Month</a:t>
            </a:r>
          </a:p>
          <a:p>
            <a:endParaRPr lang="en-US" dirty="0">
              <a:sym typeface="Wingdings" panose="05000000000000000000" pitchFamily="2" charset="2"/>
            </a:endParaRPr>
          </a:p>
          <a:p>
            <a:r>
              <a:rPr lang="en-US" b="1" dirty="0">
                <a:sym typeface="Wingdings" panose="05000000000000000000" pitchFamily="2" charset="2"/>
              </a:rPr>
              <a:t>Next, Next </a:t>
            </a:r>
          </a:p>
          <a:p>
            <a:endParaRPr lang="en-US" b="1" dirty="0">
              <a:sym typeface="Wingdings" panose="05000000000000000000" pitchFamily="2" charset="2"/>
            </a:endParaRPr>
          </a:p>
          <a:p>
            <a:r>
              <a:rPr lang="en-US" b="0" dirty="0">
                <a:sym typeface="Wingdings" panose="05000000000000000000" pitchFamily="2" charset="2"/>
              </a:rPr>
              <a:t>Alerts </a:t>
            </a:r>
            <a:r>
              <a:rPr lang="en-US" b="1" dirty="0">
                <a:sym typeface="Wingdings" panose="05000000000000000000" pitchFamily="2" charset="2"/>
              </a:rPr>
              <a:t>– Add an alert threshold</a:t>
            </a:r>
          </a:p>
          <a:p>
            <a:r>
              <a:rPr lang="en-US" b="1" dirty="0">
                <a:sym typeface="Wingdings" panose="05000000000000000000" pitchFamily="2" charset="2"/>
              </a:rPr>
              <a:t>80% of budgeted amount, trigger Actual (</a:t>
            </a:r>
            <a:r>
              <a:rPr lang="en-US" b="0" dirty="0">
                <a:sym typeface="Wingdings" panose="05000000000000000000" pitchFamily="2" charset="2"/>
              </a:rPr>
              <a:t>also note forecasted option)</a:t>
            </a:r>
          </a:p>
          <a:p>
            <a:r>
              <a:rPr lang="en-US" b="1" dirty="0">
                <a:sym typeface="Wingdings" panose="05000000000000000000" pitchFamily="2" charset="2"/>
              </a:rPr>
              <a:t>Add email: </a:t>
            </a:r>
            <a:r>
              <a:rPr lang="en-US" b="0" dirty="0">
                <a:sym typeface="Wingdings" panose="05000000000000000000" pitchFamily="2" charset="2"/>
              </a:rPr>
              <a:t>tinytechnicaltutorials@gmail.com</a:t>
            </a:r>
          </a:p>
          <a:p>
            <a:r>
              <a:rPr lang="en-US" b="0" dirty="0">
                <a:sym typeface="Wingdings" panose="05000000000000000000" pitchFamily="2" charset="2"/>
              </a:rPr>
              <a:t>You can also use Amazon Simple Notification Service (</a:t>
            </a:r>
            <a:r>
              <a:rPr lang="en-US" b="0" dirty="0" err="1">
                <a:sym typeface="Wingdings" panose="05000000000000000000" pitchFamily="2" charset="2"/>
              </a:rPr>
              <a:t>SNS</a:t>
            </a:r>
            <a:r>
              <a:rPr lang="en-US" b="0" dirty="0">
                <a:sym typeface="Wingdings" panose="05000000000000000000" pitchFamily="2" charset="2"/>
              </a:rPr>
              <a:t>) or Chatbot alerts to receive the notification </a:t>
            </a:r>
          </a:p>
          <a:p>
            <a:endParaRPr lang="en-US" b="1" dirty="0">
              <a:sym typeface="Wingdings" panose="05000000000000000000" pitchFamily="2" charset="2"/>
            </a:endParaRPr>
          </a:p>
          <a:p>
            <a:r>
              <a:rPr lang="en-US" b="0" dirty="0">
                <a:sym typeface="Wingdings" panose="05000000000000000000" pitchFamily="2" charset="2"/>
              </a:rPr>
              <a:t>(Actions are optional, but you could do something like shut down an EC2 instance if you’re over budget, for example)</a:t>
            </a:r>
          </a:p>
          <a:p>
            <a:endParaRPr lang="en-US" dirty="0">
              <a:sym typeface="Wingdings" panose="05000000000000000000" pitchFamily="2" charset="2"/>
            </a:endParaRPr>
          </a:p>
          <a:p>
            <a:r>
              <a:rPr lang="en-US" b="1" dirty="0">
                <a:sym typeface="Wingdings" panose="05000000000000000000" pitchFamily="2" charset="2"/>
              </a:rPr>
              <a:t>Create</a:t>
            </a:r>
          </a:p>
          <a:p>
            <a:endParaRPr lang="en-US" dirty="0">
              <a:sym typeface="Wingdings" panose="05000000000000000000" pitchFamily="2" charset="2"/>
            </a:endParaRPr>
          </a:p>
          <a:p>
            <a:r>
              <a:rPr lang="en-US" dirty="0">
                <a:sym typeface="Wingdings" panose="05000000000000000000" pitchFamily="2" charset="2"/>
              </a:rPr>
              <a:t>So that’s how you work with budgets.  And I actually exceeded that budget this month because of my Mac instance, so let me show you the </a:t>
            </a:r>
            <a:r>
              <a:rPr lang="en-US" b="1" dirty="0">
                <a:sym typeface="Wingdings" panose="05000000000000000000" pitchFamily="2" charset="2"/>
              </a:rPr>
              <a:t>email that I got when that happened</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Now let’s take a look at the simpler alerting method, which is CloudWatch billing alerts.  For this one, you actually don’t start in CloudWatch, but you’ll start in </a:t>
            </a:r>
            <a:r>
              <a:rPr lang="en-US" b="1" dirty="0">
                <a:sym typeface="Wingdings" panose="05000000000000000000" pitchFamily="2" charset="2"/>
              </a:rPr>
              <a:t>the Billing Dashboard</a:t>
            </a:r>
            <a:r>
              <a:rPr lang="en-US" dirty="0">
                <a:sym typeface="Wingdings" panose="05000000000000000000" pitchFamily="2" charset="2"/>
              </a:rPr>
              <a:t>.</a:t>
            </a:r>
          </a:p>
          <a:p>
            <a:endParaRPr lang="en-US" dirty="0">
              <a:sym typeface="Wingdings" panose="05000000000000000000" pitchFamily="2" charset="2"/>
            </a:endParaRPr>
          </a:p>
          <a:p>
            <a:r>
              <a:rPr lang="en-US" b="1" dirty="0"/>
              <a:t>Billing preferences </a:t>
            </a:r>
            <a:r>
              <a:rPr lang="en-US" dirty="0"/>
              <a:t>(left)</a:t>
            </a:r>
          </a:p>
          <a:p>
            <a:r>
              <a:rPr lang="en-US" b="1" dirty="0"/>
              <a:t>Receive Billing Alerts (c</a:t>
            </a:r>
            <a:r>
              <a:rPr lang="en-US" b="0" dirty="0"/>
              <a:t>an’t disable this after you enable it…mine will already be enabled for the recording)</a:t>
            </a:r>
          </a:p>
          <a:p>
            <a:r>
              <a:rPr lang="en-US" b="1" dirty="0"/>
              <a:t>Save</a:t>
            </a:r>
          </a:p>
          <a:p>
            <a:endParaRPr lang="en-US" dirty="0"/>
          </a:p>
          <a:p>
            <a:r>
              <a:rPr lang="en-US" b="1" dirty="0"/>
              <a:t>Manage Billing Alerts </a:t>
            </a:r>
            <a:r>
              <a:rPr lang="en-US" dirty="0"/>
              <a:t>(link)</a:t>
            </a:r>
          </a:p>
          <a:p>
            <a:r>
              <a:rPr lang="en-US" dirty="0"/>
              <a:t>You’ll note up on the top that we’re in </a:t>
            </a:r>
            <a:r>
              <a:rPr lang="en-US" b="1" dirty="0"/>
              <a:t>us-east-1 </a:t>
            </a:r>
            <a:r>
              <a:rPr lang="en-US" dirty="0"/>
              <a:t>now, which is where the billing data metric is stored.  You’ll see down in the dashboard that we have a section for Billing.  If you were to </a:t>
            </a:r>
            <a:r>
              <a:rPr lang="en-US" b="1" dirty="0"/>
              <a:t>switch regions, though, to us-east-2</a:t>
            </a:r>
            <a:r>
              <a:rPr lang="en-US" dirty="0"/>
              <a:t>, you don’t get that.  So the metric is stored in us-east-1, but it’s pulling for AWS costs worldwide.</a:t>
            </a:r>
          </a:p>
          <a:p>
            <a:endParaRPr lang="en-US" dirty="0"/>
          </a:p>
          <a:p>
            <a:r>
              <a:rPr lang="en-US" dirty="0"/>
              <a:t>On the left nav, go to </a:t>
            </a:r>
            <a:r>
              <a:rPr lang="en-US" b="1" dirty="0"/>
              <a:t>Billing</a:t>
            </a:r>
            <a:r>
              <a:rPr lang="en-US" dirty="0"/>
              <a:t>.</a:t>
            </a:r>
          </a:p>
          <a:p>
            <a:r>
              <a:rPr lang="en-US" b="1" dirty="0"/>
              <a:t>Create alarm</a:t>
            </a:r>
          </a:p>
          <a:p>
            <a:endParaRPr lang="en-US" dirty="0"/>
          </a:p>
          <a:p>
            <a:r>
              <a:rPr lang="en-US" b="1" dirty="0"/>
              <a:t>Metric name</a:t>
            </a:r>
            <a:r>
              <a:rPr lang="en-US" dirty="0"/>
              <a:t>: </a:t>
            </a:r>
            <a:r>
              <a:rPr lang="en-US" dirty="0" err="1"/>
              <a:t>EstimatedCharges</a:t>
            </a:r>
            <a:r>
              <a:rPr lang="en-US" dirty="0"/>
              <a:t> (already filled in)</a:t>
            </a:r>
          </a:p>
          <a:p>
            <a:r>
              <a:rPr lang="en-US" b="1" dirty="0"/>
              <a:t>Defaults</a:t>
            </a:r>
          </a:p>
          <a:p>
            <a:endParaRPr lang="en-US" dirty="0"/>
          </a:p>
          <a:p>
            <a:r>
              <a:rPr lang="en-US" dirty="0"/>
              <a:t>Conditions</a:t>
            </a:r>
          </a:p>
          <a:p>
            <a:r>
              <a:rPr lang="en-US" b="1" dirty="0"/>
              <a:t>Static</a:t>
            </a:r>
          </a:p>
          <a:p>
            <a:r>
              <a:rPr lang="en-US" b="1" dirty="0"/>
              <a:t>Greater</a:t>
            </a:r>
          </a:p>
          <a:p>
            <a:r>
              <a:rPr lang="en-US" b="1" dirty="0"/>
              <a:t>$10 USD</a:t>
            </a:r>
          </a:p>
          <a:p>
            <a:r>
              <a:rPr lang="en-US" b="1" dirty="0"/>
              <a:t>Next</a:t>
            </a:r>
          </a:p>
          <a:p>
            <a:endParaRPr lang="en-US" dirty="0"/>
          </a:p>
          <a:p>
            <a:r>
              <a:rPr lang="en-US" b="1" dirty="0"/>
              <a:t>In alarm</a:t>
            </a:r>
          </a:p>
          <a:p>
            <a:r>
              <a:rPr lang="en-US" b="1" dirty="0"/>
              <a:t>Create a new topic (use default name)</a:t>
            </a:r>
          </a:p>
          <a:p>
            <a:r>
              <a:rPr lang="en-US" b="1" dirty="0"/>
              <a:t>Email</a:t>
            </a:r>
            <a:r>
              <a:rPr lang="en-US" dirty="0"/>
              <a:t>: tinytechnicaltutorials@gmail.com</a:t>
            </a:r>
          </a:p>
          <a:p>
            <a:r>
              <a:rPr lang="en-US" b="1" dirty="0"/>
              <a:t>Create topic</a:t>
            </a:r>
          </a:p>
          <a:p>
            <a:r>
              <a:rPr lang="en-US" b="1" dirty="0"/>
              <a:t>Defaults</a:t>
            </a:r>
          </a:p>
          <a:p>
            <a:r>
              <a:rPr lang="en-US" b="1" dirty="0"/>
              <a:t>Next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anose="05000000000000000000" pitchFamily="2" charset="2"/>
              </a:rPr>
              <a:t>Alarm name</a:t>
            </a:r>
            <a:r>
              <a:rPr lang="en-US" dirty="0">
                <a:sym typeface="Wingdings" panose="05000000000000000000" pitchFamily="2" charset="2"/>
              </a:rPr>
              <a:t>: Training Account Over $10</a:t>
            </a:r>
          </a:p>
          <a:p>
            <a:r>
              <a:rPr lang="en-US" b="1" dirty="0"/>
              <a:t>Create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612778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m18-10 = “IMPORTANT: Deleting Resources Used in the Course”</a:t>
            </a:r>
          </a:p>
          <a:p>
            <a:endParaRPr lang="en-US" dirty="0"/>
          </a:p>
          <a:p>
            <a:r>
              <a:rPr lang="en-US" dirty="0"/>
              <a:t>If you’ve been following along with the demos throughout this course, you’ve likely spun up a lot of resources across the various services.  And hopefully you’ve been deleting resources along with me too, but in this demo, I want to show you a couple of ways that you can check for anything that’s still running so you don’t get a big surprise bill at the end of the month.</a:t>
            </a:r>
          </a:p>
          <a:p>
            <a:endParaRPr lang="en-US" dirty="0"/>
          </a:p>
          <a:p>
            <a:r>
              <a:rPr lang="en-US" dirty="0"/>
              <a:t>There are a couple ways you can do this.</a:t>
            </a:r>
          </a:p>
          <a:p>
            <a:endParaRPr lang="en-US" dirty="0"/>
          </a:p>
          <a:p>
            <a:r>
              <a:rPr lang="en-US" dirty="0"/>
              <a:t>First, you can come into the Billing Dashboard (</a:t>
            </a:r>
            <a:r>
              <a:rPr lang="en-US" b="1" dirty="0"/>
              <a:t>show forecasted</a:t>
            </a:r>
            <a:r>
              <a:rPr lang="en-US" dirty="0"/>
              <a:t>) and also Cost Explorer and look at your forecasted spend, like we’ve seen in the previous couple of demos.  Using Cost Explorer in particular, you can identify particular services that are running, which region they’re running in, and then go shut them down.</a:t>
            </a:r>
          </a:p>
          <a:p>
            <a:endParaRPr lang="en-US" dirty="0"/>
          </a:p>
          <a:p>
            <a:r>
              <a:rPr lang="en-US" dirty="0"/>
              <a:t>But you can also go to </a:t>
            </a:r>
            <a:r>
              <a:rPr lang="en-US" b="1" dirty="0"/>
              <a:t>Resource Groups </a:t>
            </a:r>
            <a:r>
              <a:rPr lang="en-US" dirty="0"/>
              <a:t>(</a:t>
            </a:r>
            <a:r>
              <a:rPr lang="en-US" b="1" dirty="0"/>
              <a:t>navigate</a:t>
            </a:r>
            <a:r>
              <a:rPr lang="en-US" dirty="0"/>
              <a:t>).  This will let you query resources in your account, in a single region or in all regions.</a:t>
            </a:r>
          </a:p>
          <a:p>
            <a:endParaRPr lang="en-US" dirty="0"/>
          </a:p>
          <a:p>
            <a:r>
              <a:rPr lang="en-US" dirty="0"/>
              <a:t>Go to </a:t>
            </a:r>
            <a:r>
              <a:rPr lang="en-US" b="1" dirty="0"/>
              <a:t>Tag Editor</a:t>
            </a:r>
          </a:p>
          <a:p>
            <a:r>
              <a:rPr lang="en-US" b="1" dirty="0"/>
              <a:t>Regions: All Regions</a:t>
            </a:r>
          </a:p>
          <a:p>
            <a:r>
              <a:rPr lang="en-US" b="1" dirty="0"/>
              <a:t>Resource types: </a:t>
            </a:r>
            <a:r>
              <a:rPr lang="en-US" b="0" dirty="0"/>
              <a:t>You could just search for all resources.  If you haven’t done too much in your account, this might be fine, but if you’ve done quite a bit, you might get hundreds of results here, and not all of them are going to have a cost associated with them.</a:t>
            </a:r>
          </a:p>
          <a:p>
            <a:endParaRPr lang="en-US" b="0" dirty="0"/>
          </a:p>
          <a:p>
            <a:r>
              <a:rPr lang="en-US" b="0" dirty="0"/>
              <a:t>So let me give you a list of things to query for (</a:t>
            </a:r>
            <a:r>
              <a:rPr lang="en-US" b="1" dirty="0"/>
              <a:t>go to next slide</a:t>
            </a:r>
            <a:r>
              <a:rPr lang="en-US" b="0" dirty="0"/>
              <a:t>)</a:t>
            </a:r>
          </a:p>
          <a:p>
            <a:endParaRPr lang="en-US" b="0" dirty="0"/>
          </a:p>
          <a:p>
            <a:r>
              <a:rPr lang="en-US" b="1" dirty="0"/>
              <a:t>I’ll fill those in here </a:t>
            </a:r>
            <a:r>
              <a:rPr lang="en-US" b="0" dirty="0"/>
              <a:t>and then </a:t>
            </a:r>
            <a:r>
              <a:rPr lang="en-US" b="1" dirty="0"/>
              <a:t>search</a:t>
            </a:r>
            <a:r>
              <a:rPr lang="en-US" b="0" dirty="0"/>
              <a:t>.</a:t>
            </a:r>
          </a:p>
          <a:p>
            <a:endParaRPr lang="en-US" b="0" dirty="0"/>
          </a:p>
          <a:p>
            <a:r>
              <a:rPr lang="en-US" b="1" dirty="0"/>
              <a:t>View results</a:t>
            </a:r>
            <a:r>
              <a:rPr lang="en-US" b="0" dirty="0"/>
              <a:t>.  Now, not everything here has a cost associated with it and/or it might be covered by the free tier.  S3, for example, if you search for free tier limits (</a:t>
            </a:r>
            <a:r>
              <a:rPr lang="en-US" b="1" dirty="0"/>
              <a:t>google this</a:t>
            </a:r>
            <a:r>
              <a:rPr lang="en-US" b="0" dirty="0"/>
              <a:t>), you’ll see that you get _________ GB in the free tier, so it’s probably fine if you don’t delete these buckets.  But then there are some things like a CloudTrail trail that will be writing logs to S3, and eventually those can add up, so best to just delete those types of things.</a:t>
            </a:r>
          </a:p>
          <a:p>
            <a:endParaRPr lang="en-US" b="0" dirty="0"/>
          </a:p>
          <a:p>
            <a:r>
              <a:rPr lang="en-US" b="0" dirty="0"/>
              <a:t>You’ll definitely want to delete any instances and volumes—remember, those are basically your hard drives that are attached to your EC2 instances.  </a:t>
            </a:r>
            <a:r>
              <a:rPr lang="en-US" b="1" dirty="0"/>
              <a:t>Show how to delete</a:t>
            </a:r>
            <a:r>
              <a:rPr lang="en-US" b="0" dirty="0"/>
              <a:t>.</a:t>
            </a:r>
          </a:p>
          <a:p>
            <a:endParaRPr lang="en-US" b="0" dirty="0"/>
          </a:p>
          <a:p>
            <a:r>
              <a:rPr lang="en-US" b="0" dirty="0"/>
              <a:t>So work through this list and I’d recommend deleting anything you find.  If you want to research some of the free tier limits and leave things that you might use later on, that’s up to you, but just generally, it’s a good practice to know what’s running in your account and keep an eye on things.  You can also set up those alerts we saw earlier around billing, using either AWS Budgets or CloudWatch billing alerts.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8086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0394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m18-11 = “Important Points to Remember”</a:t>
            </a:r>
          </a:p>
          <a:p>
            <a:endParaRPr lang="en-US" dirty="0"/>
          </a:p>
          <a:p>
            <a:r>
              <a:rPr lang="en-US" dirty="0"/>
              <a:t>I know this module was relatively short, but we actually covered a lot.  And even though this domain only makes up 16% of questions on the exam, I personally find that some of the tools and concepts in this section sound very similar to each other, so let me recap the important points and distinctions to remember.</a:t>
            </a:r>
          </a:p>
          <a:p>
            <a:endParaRPr lang="en-US" dirty="0"/>
          </a:p>
          <a:p>
            <a:r>
              <a:rPr lang="en-US" dirty="0"/>
              <a:t>PRICING PLANS FOR EC2</a:t>
            </a:r>
          </a:p>
          <a:p>
            <a:r>
              <a:rPr lang="en-US" dirty="0"/>
              <a:t>On-demand is the easiest, but most expensive</a:t>
            </a:r>
          </a:p>
          <a:p>
            <a:r>
              <a:rPr lang="en-US" dirty="0"/>
              <a:t>Spot instances allow you to bid on excess capacity (up to 90% savings), but instances can be terminated at any time</a:t>
            </a:r>
          </a:p>
          <a:p>
            <a:r>
              <a:rPr lang="en-US" dirty="0"/>
              <a:t>Reserved offers 30-60% savings for reservations of 1-3 years</a:t>
            </a:r>
          </a:p>
          <a:p>
            <a:r>
              <a:rPr lang="en-US" dirty="0"/>
              <a:t>Savings Plans combine on-demand and reserved; you receive savings on the commitment of 1-3 years and then get on-demand pricing after that</a:t>
            </a:r>
          </a:p>
          <a:p>
            <a:endParaRPr lang="en-US" dirty="0"/>
          </a:p>
          <a:p>
            <a:r>
              <a:rPr lang="en-US" dirty="0"/>
              <a:t>ACCOUNTS AND ORGANIZATIONS</a:t>
            </a:r>
          </a:p>
          <a:p>
            <a:r>
              <a:rPr lang="en-US" dirty="0"/>
              <a:t>Organizations are a collection of accounts</a:t>
            </a:r>
          </a:p>
          <a:p>
            <a:r>
              <a:rPr lang="en-US" dirty="0"/>
              <a:t>Enable consolidated billing (costs for all accounts roll up into a single bill)</a:t>
            </a:r>
          </a:p>
          <a:p>
            <a:r>
              <a:rPr lang="en-US" dirty="0"/>
              <a:t>Can share discounted pricing across accounts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626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BILLING DASHBOARD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Provides a snapshot of costs by service, forecasted costs,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COST EXPLORER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Provides a way to drill into specific charges and group/filter by service, region, tags,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Can provide a forecast of charges based on existing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AWS PRICING CALCULATOR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Prior iterations were called the “Total Cost of Ownership” (</a:t>
            </a:r>
            <a:r>
              <a:rPr lang="en-US" b="0" dirty="0" err="1"/>
              <a:t>TCO</a:t>
            </a:r>
            <a:r>
              <a:rPr lang="en-US" b="0" dirty="0"/>
              <a:t>) Calculator and the “Simply Monthly Calculator”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Publicly available at </a:t>
            </a:r>
            <a:r>
              <a:rPr lang="en-US" b="0" dirty="0" err="1"/>
              <a:t>calculator.aws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Provides an estimate of costs based on the services chosen (useful for existing customers, as well as those who are evaluating AWS)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503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AWS BUDGETS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Create and track budgets and send alerts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Alerts can be based on actual AND forecasted spend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Can filter alarms by region and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rPr>
              <a:t>Budgets can be created for cost, usage, Savings Plans and Reservations</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CLOUDWATCH BILLING ALERTS/ALARMS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Activated through Billing (not through CloudWatch)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More limited than Budgets; only used to send alerts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Alerts can only be based on actual spend (NOT forecasted)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Filtering by region is not possible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51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module is about Billing and Pricing.  Some of these concepts might come up on the exam so it’s important to understand them for that.  But more importantly, as a user of AWS, and potentially a budget holder for your company now or in the future, these are still really important concepts to understand because, hey, we’re talking about money here.  </a:t>
            </a:r>
          </a:p>
          <a:p>
            <a:endParaRPr lang="en-US" dirty="0"/>
          </a:p>
          <a:p>
            <a:r>
              <a:rPr lang="en-US" dirty="0"/>
              <a:t>We’ve already talked about general pricing concepts, like pay-as-you-go and only pay for what you need.  But let’s get into some more concepts and specific tools you can use to understand and track your costs in AWS.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m18-02 = “Overview of EC2 Pricing Models”</a:t>
            </a:r>
          </a:p>
          <a:p>
            <a:endParaRPr lang="en-US" dirty="0"/>
          </a:p>
          <a:p>
            <a:r>
              <a:rPr lang="en-US" dirty="0"/>
              <a:t>In our section about Compute earlier in the course, we briefly talked about the different pricing options for EC2 instances.  But it’s very likely you’ll get some questions on the exam that test whether you know the differences between these, so I wanted to spend a little more time on them.</a:t>
            </a:r>
          </a:p>
          <a:p>
            <a:endParaRPr lang="en-US" dirty="0"/>
          </a:p>
          <a:p>
            <a:r>
              <a:rPr lang="en-US" dirty="0"/>
              <a:t>(</a:t>
            </a:r>
            <a:r>
              <a:rPr lang="en-US" b="1" dirty="0"/>
              <a:t>click</a:t>
            </a:r>
            <a:r>
              <a:rPr lang="en-US" dirty="0"/>
              <a:t>) Starting with on-demand pricing.  This is what we’ve been using so far in this course, and probably what you’re using if you just getting started with hands-on work.  With this, you pay as you use it, and there’s no up-front commitment.  This IS the most expensive option vs. some of the others we’ll talk about.  But good for general use and trying things out.  Flexible and easy to work with.</a:t>
            </a:r>
          </a:p>
          <a:p>
            <a:endParaRPr lang="en-US" dirty="0"/>
          </a:p>
          <a:p>
            <a:r>
              <a:rPr lang="en-US" dirty="0"/>
              <a:t>(</a:t>
            </a:r>
            <a:r>
              <a:rPr lang="en-US" b="1" dirty="0"/>
              <a:t>click</a:t>
            </a:r>
            <a:r>
              <a:rPr lang="en-US" dirty="0"/>
              <a:t>) The next option is Spot instances.  Here, you bid on the spare capacity that AWS has.  I once heard an analogy of an airline giving discounts on their “spots” or seats left on the plane, and that’s kind of the same idea.  AWS has machines that are just sitting idle occasionally, so they might as well use them.  This is the least expensive option of everything here on this slide, offering up to 90% savings compared to the on-demand pricing.  But important to know that your instances can be terminated at any time, so you should only use this for interruptible workloads—maybe some kind of data processing job that can be done over weeks or months, and is architected to handle shutdowns.</a:t>
            </a:r>
          </a:p>
          <a:p>
            <a:endParaRPr lang="en-US" dirty="0"/>
          </a:p>
          <a:p>
            <a:r>
              <a:rPr lang="en-US" dirty="0"/>
              <a:t>(</a:t>
            </a:r>
            <a:r>
              <a:rPr lang="en-US" b="1" dirty="0"/>
              <a:t>click</a:t>
            </a:r>
            <a:r>
              <a:rPr lang="en-US" dirty="0"/>
              <a:t>) Next up we have reserved instances.  Here, you’re making a commitment of 1-3 years, saying here’s how much capacity we need, and you get a discount for that commitment.  Kind of like if you’re leasing an apartment, you usually get a discount for a year-long commitment vs. going month-to-month.  So you’re reserving these.  This can offer savings of 30-60% over on-demand, and is good for steady, known workloads.  But just a note, you’re going to pay for the capacity even if you don’t use it.  So up front, you say, we’re going to need X capacity.  If you don’t use all of that X, you’re still locked into paying for it.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a:t>click) </a:t>
            </a:r>
            <a:r>
              <a:rPr lang="en-US" sz="1200" dirty="0"/>
              <a:t>The final option is called the savings plan.  This is kind of meant to bring the best of all the options together.  Here you make the same 1-3 year commitment as with the reserved instances, and you get discount pricing on those.  But then anything beyond that, you pay on-demand prices.  So overall, less than on-demand pricing that’s good for steady, known workloads, but you get more flexibility.  This was introduced in 2019 in response to customers saying they needed something more flexible and easy to work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those are the basic differences between the plans that you’ll need to know for the exam.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236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568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exam, just know that EC2 is only for EC2, and compute is for others.  </a:t>
            </a:r>
            <a:r>
              <a:rPr lang="en-US" dirty="0" err="1"/>
              <a:t>SageMaker</a:t>
            </a:r>
            <a:r>
              <a:rPr lang="en-US" dirty="0"/>
              <a:t> likely won’t come up, but I wanted to include it for completeness.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95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m18-03 = “DEMO: Working with Savings Plans, Spot and Reserved Instances”</a:t>
            </a:r>
          </a:p>
          <a:p>
            <a:endParaRPr lang="en-US" dirty="0"/>
          </a:p>
          <a:p>
            <a:r>
              <a:rPr lang="en-US" b="1" dirty="0"/>
              <a:t>SPOT </a:t>
            </a:r>
          </a:p>
          <a:p>
            <a:endParaRPr lang="en-US" b="1" dirty="0"/>
          </a:p>
          <a:p>
            <a:r>
              <a:rPr lang="en-US" b="1" dirty="0"/>
              <a:t>EC2 </a:t>
            </a:r>
            <a:r>
              <a:rPr lang="en-US" b="1" dirty="0" err="1"/>
              <a:t>console</a:t>
            </a:r>
            <a:r>
              <a:rPr lang="en-US" b="1" dirty="0" err="1">
                <a:sym typeface="Wingdings" panose="05000000000000000000" pitchFamily="2" charset="2"/>
              </a:rPr>
              <a:t>start</a:t>
            </a:r>
            <a:r>
              <a:rPr lang="en-US" b="1" dirty="0">
                <a:sym typeface="Wingdings" panose="05000000000000000000" pitchFamily="2" charset="2"/>
              </a:rPr>
              <a:t> creating a new instance</a:t>
            </a:r>
          </a:p>
          <a:p>
            <a:r>
              <a:rPr lang="en-US" b="1" dirty="0"/>
              <a:t>Advanced </a:t>
            </a:r>
            <a:r>
              <a:rPr lang="en-US" b="1" dirty="0" err="1"/>
              <a:t>details</a:t>
            </a:r>
            <a:r>
              <a:rPr lang="en-US" b="1" dirty="0" err="1">
                <a:sym typeface="Wingdings" panose="05000000000000000000" pitchFamily="2" charset="2"/>
              </a:rPr>
              <a:t>Request</a:t>
            </a:r>
            <a:r>
              <a:rPr lang="en-US" b="1" dirty="0">
                <a:sym typeface="Wingdings" panose="05000000000000000000" pitchFamily="2" charset="2"/>
              </a:rPr>
              <a:t> spot instances, then “customize” on the right</a:t>
            </a:r>
          </a:p>
          <a:p>
            <a:r>
              <a:rPr lang="en-US" b="1" dirty="0"/>
              <a:t>Maximum price</a:t>
            </a:r>
            <a:r>
              <a:rPr lang="en-US" dirty="0"/>
              <a:t>: No maximum price will cap it at the on-demand price; or can choose your own</a:t>
            </a:r>
          </a:p>
          <a:p>
            <a:r>
              <a:rPr lang="en-US" b="1" dirty="0"/>
              <a:t>Request type</a:t>
            </a:r>
            <a:r>
              <a:rPr lang="en-US" dirty="0"/>
              <a:t>: one-time (once it’s terminated, you’re done) or persistent (spin up a new one after termination)</a:t>
            </a:r>
          </a:p>
          <a:p>
            <a:r>
              <a:rPr lang="en-US" b="1" dirty="0"/>
              <a:t>Expiry date</a:t>
            </a:r>
            <a:r>
              <a:rPr lang="en-US" dirty="0"/>
              <a:t>: Can choose</a:t>
            </a:r>
          </a:p>
          <a:p>
            <a:r>
              <a:rPr lang="en-US" b="1" dirty="0"/>
              <a:t>Interruption behavior: W</a:t>
            </a:r>
            <a:r>
              <a:rPr lang="en-US" dirty="0"/>
              <a:t>hat happens when the instance is interrupted</a:t>
            </a:r>
          </a:p>
          <a:p>
            <a:r>
              <a:rPr lang="en-US" dirty="0"/>
              <a:t>	For one-time requests, only terminate is valid</a:t>
            </a:r>
          </a:p>
          <a:p>
            <a:r>
              <a:rPr lang="en-US" b="1" dirty="0"/>
              <a:t>Block duration</a:t>
            </a:r>
            <a:r>
              <a:rPr lang="en-US" dirty="0"/>
              <a:t>: Up to 6 hours, to </a:t>
            </a:r>
            <a:r>
              <a:rPr lang="en-US" b="0" i="0" dirty="0">
                <a:solidFill>
                  <a:srgbClr val="545B64"/>
                </a:solidFill>
                <a:effectLst/>
                <a:latin typeface="Amazon Ember"/>
              </a:rPr>
              <a:t>prevent Spot Instance interruptions. Valid only for one-time requests. If not specified, will be interrupted whenever</a:t>
            </a:r>
            <a:endParaRPr lang="en-US" dirty="0"/>
          </a:p>
          <a:p>
            <a:endParaRPr lang="en-US" dirty="0"/>
          </a:p>
          <a:p>
            <a:r>
              <a:rPr lang="en-US" dirty="0"/>
              <a:t>Defaults for everything else.  Then you’d launch (</a:t>
            </a:r>
            <a:r>
              <a:rPr lang="en-US" b="1" dirty="0"/>
              <a:t>don’t do</a:t>
            </a:r>
            <a:r>
              <a:rPr lang="en-US" dirty="0"/>
              <a:t>).  After you do this, it’ll show up under Spot Requests (</a:t>
            </a:r>
            <a:r>
              <a:rPr lang="en-US" b="1" dirty="0"/>
              <a:t>left nav</a:t>
            </a:r>
            <a:r>
              <a:rPr lang="en-US" dirty="0"/>
              <a:t>).</a:t>
            </a:r>
          </a:p>
          <a:p>
            <a:endParaRPr lang="en-US" dirty="0"/>
          </a:p>
          <a:p>
            <a:r>
              <a:rPr lang="en-US" dirty="0"/>
              <a:t>Note that these requests will turn into instances until they hit the expiration date (if you’ve set one).  If you decide you don’t need them anymore, you need to delete the requests here (and then delete the instances if they’re running).</a:t>
            </a:r>
          </a:p>
          <a:p>
            <a:endParaRPr lang="en-US" dirty="0"/>
          </a:p>
          <a:p>
            <a:r>
              <a:rPr lang="en-US" b="1" dirty="0"/>
              <a:t>RESERVED INSTANCES</a:t>
            </a:r>
          </a:p>
          <a:p>
            <a:r>
              <a:rPr lang="en-US" b="1" dirty="0"/>
              <a:t>Left nav, Reserved Instances</a:t>
            </a:r>
          </a:p>
          <a:p>
            <a:endParaRPr lang="en-US" dirty="0"/>
          </a:p>
          <a:p>
            <a:r>
              <a:rPr lang="en-US" dirty="0"/>
              <a:t>Note the message on the top that Savings Plans are the preferred way to go, for some of the reasons we’ve already discussed—more flexibility, and you can also apply them to things like Lambda and </a:t>
            </a:r>
            <a:r>
              <a:rPr lang="en-US" dirty="0" err="1"/>
              <a:t>Fargate</a:t>
            </a:r>
            <a:r>
              <a:rPr lang="en-US" dirty="0"/>
              <a:t>.</a:t>
            </a:r>
          </a:p>
          <a:p>
            <a:endParaRPr lang="en-US" dirty="0"/>
          </a:p>
          <a:p>
            <a:r>
              <a:rPr lang="en-US" dirty="0"/>
              <a:t>We won’t go all the way through with this, but you’d start by </a:t>
            </a:r>
            <a:r>
              <a:rPr lang="en-US" b="1" dirty="0"/>
              <a:t>Purchasing RI.  </a:t>
            </a:r>
            <a:r>
              <a:rPr lang="en-US" b="0" dirty="0"/>
              <a:t>Then you’ll see here, you have to select a specific platform and instance type. And again, that’s why reserved instances are a little less flexible; you’re committing to a specific instance type for 1-3 years, and sometimes your compute needs change over that amount of time.</a:t>
            </a:r>
          </a:p>
          <a:p>
            <a:endParaRPr lang="en-US" b="0" dirty="0"/>
          </a:p>
          <a:p>
            <a:r>
              <a:rPr lang="en-US" b="0" dirty="0"/>
              <a:t>So you’d fill this out (</a:t>
            </a:r>
            <a:r>
              <a:rPr lang="en-US" b="1" dirty="0"/>
              <a:t>pick some random</a:t>
            </a:r>
            <a:r>
              <a:rPr lang="en-US" b="0" dirty="0"/>
              <a:t>) and then </a:t>
            </a:r>
            <a:r>
              <a:rPr lang="en-US" b="1" dirty="0"/>
              <a:t>search</a:t>
            </a:r>
            <a:r>
              <a:rPr lang="en-US" b="0" dirty="0"/>
              <a:t>.  And you’ll see that AWS is selling this instance type—but there could be others in the marketplace selling theirs as well, so you could select that.  And then </a:t>
            </a:r>
            <a:r>
              <a:rPr lang="en-US" b="1" dirty="0"/>
              <a:t>add to cart (don’t do</a:t>
            </a:r>
            <a:r>
              <a:rPr lang="en-US" b="0" dirty="0"/>
              <a:t>).</a:t>
            </a:r>
          </a:p>
          <a:p>
            <a:endParaRPr lang="en-US" dirty="0"/>
          </a:p>
          <a:p>
            <a:r>
              <a:rPr lang="en-US" b="1" dirty="0"/>
              <a:t>SAVINGS PLAN</a:t>
            </a:r>
          </a:p>
          <a:p>
            <a:r>
              <a:rPr lang="en-US" b="1" dirty="0"/>
              <a:t>EC2 left nav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Purchase Savings Plans  </a:t>
            </a:r>
            <a:r>
              <a:rPr lang="en-US" dirty="0"/>
              <a:t>- notice this takes you to Cost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Purchase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Show options </a:t>
            </a:r>
            <a:r>
              <a:rPr lang="en-US" dirty="0"/>
              <a:t>– emphasize that you’re committing to a spend here, not an instance 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646518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m18-04 = “Organizations and Consolidated Billing”</a:t>
            </a:r>
            <a:endParaRPr lang="en-US" b="0" dirty="0"/>
          </a:p>
          <a:p>
            <a:endParaRPr lang="en-US" dirty="0"/>
          </a:p>
          <a:p>
            <a:r>
              <a:rPr lang="en-US" dirty="0"/>
              <a:t>Earlier in the course, in the IAM module, we talked about AWS Organizations.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need to manage one or more accounts, you’ll want to work with an AWS organization, which is basically a collection of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create the organization (</a:t>
            </a:r>
            <a:r>
              <a:rPr lang="en-US" b="1" dirty="0"/>
              <a:t>click</a:t>
            </a:r>
            <a:r>
              <a:rPr lang="en-US" dirty="0"/>
              <a:t>), it’s going to create the root.  And then under that, you can have your accounts.  Say, for example (</a:t>
            </a:r>
            <a:r>
              <a:rPr lang="en-US" b="1" dirty="0"/>
              <a:t>click</a:t>
            </a:r>
            <a:r>
              <a:rPr lang="en-US" dirty="0"/>
              <a:t>), that your IT department has their own AWS account, and then (</a:t>
            </a:r>
            <a:r>
              <a:rPr lang="en-US" b="1" dirty="0"/>
              <a:t>click</a:t>
            </a:r>
            <a:r>
              <a:rPr lang="en-US" dirty="0"/>
              <a:t>) Finance has their own account as well.  And then another concept to introduce (</a:t>
            </a:r>
            <a:r>
              <a:rPr lang="en-US" b="1" dirty="0"/>
              <a:t>click</a:t>
            </a:r>
            <a:r>
              <a:rPr lang="en-US" dirty="0"/>
              <a:t>) is this idea of an organizational unit, or </a:t>
            </a:r>
            <a:r>
              <a:rPr lang="en-US" dirty="0" err="1"/>
              <a:t>OU</a:t>
            </a:r>
            <a:r>
              <a:rPr lang="en-US" dirty="0"/>
              <a:t>.  This is an additional way you can group your accounts if they have similar requirements as far as security, regulation and general business needs.  So under this, for example (</a:t>
            </a:r>
            <a:r>
              <a:rPr lang="en-US" b="1" dirty="0"/>
              <a:t>click</a:t>
            </a:r>
            <a:r>
              <a:rPr lang="en-US" dirty="0"/>
              <a:t>), maybe your Legal and HR departments want separate accounts, but because they’re similar in their requirements, you can put them both under that same organizational unit.  And then any (</a:t>
            </a:r>
            <a:r>
              <a:rPr lang="en-US" b="1" dirty="0"/>
              <a:t>click</a:t>
            </a:r>
            <a:r>
              <a:rPr lang="en-US" dirty="0"/>
              <a:t>) policies you apply at the </a:t>
            </a:r>
            <a:r>
              <a:rPr lang="en-US" dirty="0" err="1"/>
              <a:t>OU</a:t>
            </a:r>
            <a:r>
              <a:rPr lang="en-US" dirty="0"/>
              <a:t> level will apply to all the accounts under there—so in our example, the Legal and HR department accounts.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702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the exam, probably the more important feature is that you can use what’s called Consolidated Billing.  This basically lets you receive a single bill for all the accounts in your organization.  Maybe you have 100 accounts, for example.  Going through 100 bills would be pretty tedious, but with consolidated billing, you can get just one.</a:t>
            </a:r>
          </a:p>
          <a:p>
            <a:endParaRPr lang="en-US" dirty="0"/>
          </a:p>
          <a:p>
            <a:r>
              <a:rPr lang="en-US" dirty="0"/>
              <a:t>So it lets you track combined costs across accounts, but you still have the option to look at itemized costs per account if you want to.</a:t>
            </a:r>
          </a:p>
          <a:p>
            <a:endParaRPr lang="en-US" dirty="0"/>
          </a:p>
          <a:p>
            <a:r>
              <a:rPr lang="en-US" dirty="0"/>
              <a:t>Also, this lets you share discount pricing, like reserved instances or savings plans.  For example, maybe one account doesn’t have enough usage to qualify for one of those plans, but if you combine 4-5 accounts, you’ll have enough to qualify for those discounts.</a:t>
            </a:r>
          </a:p>
          <a:p>
            <a:endParaRPr lang="en-US" dirty="0"/>
          </a:p>
          <a:p>
            <a:r>
              <a:rPr lang="en-US" dirty="0"/>
              <a:t>So on the exam, if you see consolidated billing, or the ability to share discount pricing, then you want to think of AWS Organizations.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503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m18-05 = “DEMO: Working with the Billing Dashboard”</a:t>
            </a:r>
          </a:p>
          <a:p>
            <a:endParaRPr lang="en-US" dirty="0"/>
          </a:p>
          <a:p>
            <a:r>
              <a:rPr lang="en-US" dirty="0"/>
              <a:t>This next topic of the Billing Dashboard is really easier to show than talk about, so let’s jump right into a demo.</a:t>
            </a:r>
          </a:p>
          <a:p>
            <a:endParaRPr lang="en-US" dirty="0"/>
          </a:p>
          <a:p>
            <a:r>
              <a:rPr lang="en-US" b="1" dirty="0"/>
              <a:t>Be logged in as </a:t>
            </a:r>
            <a:r>
              <a:rPr lang="en-US" b="1" dirty="0" err="1"/>
              <a:t>AmberAdmin</a:t>
            </a:r>
            <a:r>
              <a:rPr lang="en-US" b="1" dirty="0"/>
              <a:t>.  </a:t>
            </a:r>
            <a:r>
              <a:rPr lang="en-US" dirty="0"/>
              <a:t>In the Console, if you search for Billing, or go under your account name on the top right, go to Billing Dashboard.  And you’ll get a message saying you don’t have permissions.  And I did this on purpose, because Billing is something that DOES require you to be logged in as the root user, and that might come up on the exam.  So let me </a:t>
            </a:r>
            <a:r>
              <a:rPr lang="en-US" b="1" dirty="0"/>
              <a:t>sign out and log in as root</a:t>
            </a:r>
            <a:r>
              <a:rPr lang="en-US" dirty="0"/>
              <a:t>.</a:t>
            </a:r>
          </a:p>
          <a:p>
            <a:endParaRPr lang="en-US" dirty="0"/>
          </a:p>
          <a:p>
            <a:r>
              <a:rPr lang="en-US" dirty="0"/>
              <a:t>And now </a:t>
            </a:r>
            <a:r>
              <a:rPr lang="en-US" b="1" dirty="0"/>
              <a:t>back to the Billing Dashboard</a:t>
            </a:r>
            <a:r>
              <a:rPr lang="en-US" dirty="0"/>
              <a:t>.</a:t>
            </a:r>
          </a:p>
          <a:p>
            <a:endParaRPr lang="en-US" dirty="0"/>
          </a:p>
          <a:p>
            <a:r>
              <a:rPr lang="en-US" dirty="0"/>
              <a:t>And here you’ve got a nice visual of the important things going on in your account from a billing perspective.  Just to call out a few things…</a:t>
            </a:r>
          </a:p>
          <a:p>
            <a:endParaRPr lang="en-US" dirty="0"/>
          </a:p>
          <a:p>
            <a:r>
              <a:rPr lang="en-US" dirty="0"/>
              <a:t>On top is a summary, with the forecast for the current month, followed by a widget for the highest cost.  By the way, you CAN move these widgets around on the page and customize things (</a:t>
            </a:r>
            <a:r>
              <a:rPr lang="en-US" b="1" dirty="0"/>
              <a:t>show</a:t>
            </a:r>
            <a:r>
              <a:rPr lang="en-US" dirty="0"/>
              <a:t>).  If you click the </a:t>
            </a:r>
            <a:r>
              <a:rPr lang="en-US" b="1" dirty="0"/>
              <a:t>gear icon</a:t>
            </a:r>
            <a:r>
              <a:rPr lang="en-US" dirty="0"/>
              <a:t>, you can get rid of things entirely if you want.</a:t>
            </a:r>
          </a:p>
          <a:p>
            <a:endParaRPr lang="en-US" dirty="0"/>
          </a:p>
          <a:p>
            <a:r>
              <a:rPr lang="en-US" dirty="0"/>
              <a:t>Moving down the page, we have costs by service (</a:t>
            </a:r>
            <a:r>
              <a:rPr lang="en-US" b="1" dirty="0"/>
              <a:t>change to Bar chart</a:t>
            </a:r>
            <a:r>
              <a:rPr lang="en-US" dirty="0"/>
              <a:t>).  Then account cost trends.  So it’s a nice snapshot of what’s going in my account from a billing perspective.</a:t>
            </a:r>
          </a:p>
          <a:p>
            <a:endParaRPr lang="en-US" dirty="0"/>
          </a:p>
          <a:p>
            <a:r>
              <a:rPr lang="en-US" dirty="0"/>
              <a:t>You can also </a:t>
            </a:r>
            <a:r>
              <a:rPr lang="en-US" b="1" dirty="0"/>
              <a:t>view your bill </a:t>
            </a:r>
            <a:r>
              <a:rPr lang="en-US" dirty="0"/>
              <a:t>under </a:t>
            </a:r>
            <a:r>
              <a:rPr lang="en-US" b="1" dirty="0"/>
              <a:t>cost by service </a:t>
            </a:r>
            <a:r>
              <a:rPr lang="en-US" dirty="0"/>
              <a:t>or on the </a:t>
            </a:r>
            <a:r>
              <a:rPr lang="en-US" b="1" dirty="0"/>
              <a:t>left navigation</a:t>
            </a:r>
            <a:r>
              <a:rPr lang="en-US" dirty="0"/>
              <a:t>.</a:t>
            </a:r>
          </a:p>
          <a:p>
            <a:endParaRPr lang="en-US" dirty="0"/>
          </a:p>
          <a:p>
            <a:r>
              <a:rPr lang="en-US" dirty="0"/>
              <a:t>You an also view your bill (</a:t>
            </a:r>
            <a:r>
              <a:rPr lang="en-US" b="1" dirty="0"/>
              <a:t>left nav</a:t>
            </a:r>
            <a:r>
              <a:rPr lang="en-US" dirty="0"/>
              <a:t>), where it breaks things down by service.  And you’ll see for the various items, it also breaks things down by region (</a:t>
            </a:r>
            <a:r>
              <a:rPr lang="en-US" b="1" dirty="0"/>
              <a:t>expand some to show</a:t>
            </a:r>
            <a:r>
              <a:rPr lang="en-US" dirty="0"/>
              <a:t>).</a:t>
            </a:r>
          </a:p>
          <a:p>
            <a:endParaRPr lang="en-US" dirty="0"/>
          </a:p>
          <a:p>
            <a:r>
              <a:rPr lang="en-US" dirty="0"/>
              <a:t>Now, I have some credits at the moment that I’m using to pay for things, and those get automatically applied to charges, which is why everything here is showing zero.  If you don’t have credits, and you’re billed monthly on a credit card, then you’ll see charges here.  But I can still see my charges.</a:t>
            </a:r>
          </a:p>
          <a:p>
            <a:endParaRPr lang="en-US" dirty="0"/>
          </a:p>
          <a:p>
            <a:r>
              <a:rPr lang="en-US" dirty="0"/>
              <a:t>Expand </a:t>
            </a:r>
            <a:r>
              <a:rPr lang="en-US" b="1" dirty="0"/>
              <a:t>all at top</a:t>
            </a:r>
            <a:r>
              <a:rPr lang="en-US" dirty="0"/>
              <a:t>.  </a:t>
            </a:r>
            <a:r>
              <a:rPr lang="en-US" b="1" dirty="0"/>
              <a:t>Look at some with charges.</a:t>
            </a:r>
          </a:p>
          <a:p>
            <a:endParaRPr lang="en-US" dirty="0"/>
          </a:p>
          <a:p>
            <a:r>
              <a:rPr lang="en-US" dirty="0"/>
              <a:t>You can also create a </a:t>
            </a:r>
            <a:r>
              <a:rPr lang="en-US" b="1" dirty="0"/>
              <a:t>Cost &amp; Usage Report (left).</a:t>
            </a:r>
            <a:endParaRPr lang="en-US" dirty="0"/>
          </a:p>
          <a:p>
            <a:r>
              <a:rPr lang="en-US" b="1" dirty="0"/>
              <a:t>Create report</a:t>
            </a:r>
          </a:p>
          <a:p>
            <a:r>
              <a:rPr lang="en-US" dirty="0"/>
              <a:t>You’ll see that the report will include account identifiers, invoice and bill information, and a lot more detail.  If you go </a:t>
            </a:r>
            <a:r>
              <a:rPr lang="en-US" b="1" dirty="0"/>
              <a:t>next</a:t>
            </a:r>
            <a:r>
              <a:rPr lang="en-US" dirty="0"/>
              <a:t>, you’ll see you need to configure an S3 bucket for the reports,  specify the time granularity—so you’ll need at least an hour before you’ll see your first one.  There are options to data integration for other services like Athena, Redshift and </a:t>
            </a:r>
            <a:r>
              <a:rPr lang="en-US" dirty="0" err="1"/>
              <a:t>QuickSight</a:t>
            </a:r>
            <a:r>
              <a:rPr lang="en-US" dirty="0"/>
              <a:t>, which will give you some nice visualizations.  Choose your compression type.</a:t>
            </a:r>
          </a:p>
          <a:p>
            <a:endParaRPr lang="en-US" dirty="0"/>
          </a:p>
          <a:p>
            <a:r>
              <a:rPr lang="en-US" dirty="0"/>
              <a:t>I won’t go through the rest of these steps, but for the exam, know that you can schedule these reports to run and pull really detailed data about the services and charges for your AWS usage.</a:t>
            </a:r>
          </a:p>
          <a:p>
            <a:endParaRPr lang="en-US" dirty="0"/>
          </a:p>
          <a:p>
            <a:r>
              <a:rPr lang="en-US" dirty="0"/>
              <a:t>Next, I want to briefly show you </a:t>
            </a:r>
            <a:r>
              <a:rPr lang="en-US" b="1" dirty="0"/>
              <a:t>Cost Allocation Tags (left nav)</a:t>
            </a:r>
            <a:r>
              <a:rPr lang="en-US" dirty="0"/>
              <a:t>.  We’ve seen tags previously in the course, such as if you want to tag an EC2 instance to a test environment, or tag a database to a particular team.  It’s a way to organize things.</a:t>
            </a:r>
          </a:p>
          <a:p>
            <a:endParaRPr lang="en-US" dirty="0"/>
          </a:p>
          <a:p>
            <a:r>
              <a:rPr lang="en-US" dirty="0"/>
              <a:t>But these tags can also help when it comes to billing, letting you get really detailed in the information you pull.  You’ll see we have </a:t>
            </a:r>
            <a:r>
              <a:rPr lang="en-US" b="1" dirty="0"/>
              <a:t>user-defined tags </a:t>
            </a:r>
            <a:r>
              <a:rPr lang="en-US" dirty="0"/>
              <a:t>and </a:t>
            </a:r>
            <a:r>
              <a:rPr lang="en-US" b="1" dirty="0"/>
              <a:t>AWS-generated tags</a:t>
            </a:r>
            <a:r>
              <a:rPr lang="en-US" dirty="0"/>
              <a:t>.  You’ll see at the moment most of them are inactive, meaning you’re not able to use them on your cost allocation reports.  But as soon as you activate them, they’ll be available.  </a:t>
            </a:r>
            <a:r>
              <a:rPr lang="en-US" b="1" dirty="0"/>
              <a:t>Activate environment under user-defined tags</a:t>
            </a:r>
            <a:r>
              <a:rPr lang="en-US" dirty="0"/>
              <a:t>.</a:t>
            </a:r>
          </a:p>
          <a:p>
            <a:endParaRPr lang="en-US" dirty="0"/>
          </a:p>
          <a:p>
            <a:r>
              <a:rPr lang="en-US" dirty="0"/>
              <a:t>On AWS-generated, activate </a:t>
            </a:r>
            <a:r>
              <a:rPr lang="en-US" b="1" dirty="0" err="1"/>
              <a:t>aws:createdBy</a:t>
            </a:r>
            <a:r>
              <a:rPr lang="en-US" dirty="0"/>
              <a:t>.  Now you’ll be able to filter by this tag in other billing tools.  And we’ll see more about that in an upcoming demo.</a:t>
            </a:r>
            <a:endParaRPr lang="en-US" b="1" dirty="0"/>
          </a:p>
          <a:p>
            <a:endParaRPr lang="en-US" dirty="0"/>
          </a:p>
          <a:p>
            <a:r>
              <a:rPr lang="en-US" dirty="0"/>
              <a:t>And then the last thing I want to show you is how to open a billing support case.  On the top right, </a:t>
            </a:r>
            <a:r>
              <a:rPr lang="en-US" b="1" dirty="0"/>
              <a:t>click on the question mark</a:t>
            </a:r>
            <a:r>
              <a:rPr lang="en-US" dirty="0"/>
              <a:t>, go to Support Center, then you can </a:t>
            </a:r>
            <a:r>
              <a:rPr lang="en-US" b="1" dirty="0"/>
              <a:t>Create case</a:t>
            </a:r>
            <a:r>
              <a:rPr lang="en-US" dirty="0"/>
              <a:t>.  And you’ll see here the option for account and billing assistance (</a:t>
            </a:r>
            <a:r>
              <a:rPr lang="en-US" b="1" dirty="0"/>
              <a:t>click</a:t>
            </a:r>
            <a:r>
              <a:rPr lang="en-US" dirty="0"/>
              <a:t>).  If you click that, you can then select additional options to make sure things get routed to the right place for support.</a:t>
            </a:r>
          </a:p>
          <a:p>
            <a:endParaRPr lang="en-US" dirty="0"/>
          </a:p>
          <a:p>
            <a:r>
              <a:rPr lang="en-US" dirty="0"/>
              <a:t>On the exam, you might get questions specifically about billing support cases, so that’s how you create one.  Just go to the support center and choose billing as your category.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070291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0" i="0" baseline="0">
                <a:latin typeface="+mj-lt"/>
                <a:ea typeface="Gotham Rounded Light" charset="0"/>
                <a:cs typeface="Gotham Rounded Light" charset="0"/>
              </a:defRPr>
            </a:lvl1pPr>
          </a:lstStyle>
          <a:p>
            <a:r>
              <a:rPr lang="en-US" dirty="0"/>
              <a:t>Click to Add Slide Title in Title Case</a:t>
            </a:r>
          </a:p>
        </p:txBody>
      </p:sp>
    </p:spTree>
    <p:extLst>
      <p:ext uri="{BB962C8B-B14F-4D97-AF65-F5344CB8AC3E}">
        <p14:creationId xmlns:p14="http://schemas.microsoft.com/office/powerpoint/2010/main" val="338869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 id="214748369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082345"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Billing and Pricing</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4003304"/>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528930"/>
            <a:ext cx="10466557" cy="754474"/>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AWS Cost Explorer</a:t>
            </a:r>
          </a:p>
        </p:txBody>
      </p:sp>
      <p:pic>
        <p:nvPicPr>
          <p:cNvPr id="3" name="Picture 2" descr="A blue sign with white text&#10;&#10;Description automatically generated with medium confidence">
            <a:extLst>
              <a:ext uri="{FF2B5EF4-FFF2-40B4-BE49-F238E27FC236}">
                <a16:creationId xmlns:a16="http://schemas.microsoft.com/office/drawing/2014/main" id="{F79BAC0E-10A2-77CC-CDF6-21FFC6A013C5}"/>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33869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4003304"/>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528930"/>
            <a:ext cx="10466557" cy="754474"/>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AWS Pricing Calculator</a:t>
            </a:r>
          </a:p>
        </p:txBody>
      </p:sp>
      <p:pic>
        <p:nvPicPr>
          <p:cNvPr id="3" name="Picture 2" descr="A blue sign with white text&#10;&#10;Description automatically generated with medium confidence">
            <a:extLst>
              <a:ext uri="{FF2B5EF4-FFF2-40B4-BE49-F238E27FC236}">
                <a16:creationId xmlns:a16="http://schemas.microsoft.com/office/drawing/2014/main" id="{3618E4D9-4641-F4D7-264B-4E134A7E0004}"/>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834189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a:xfrm>
            <a:off x="838199" y="570865"/>
            <a:ext cx="10889111" cy="543832"/>
          </a:xfrm>
        </p:spPr>
        <p:txBody>
          <a:bodyPr/>
          <a:lstStyle/>
          <a:p>
            <a:r>
              <a:rPr lang="en-US" dirty="0"/>
              <a:t>AWS Budgets vs. CloudWatch Billing Alerts/Alarms</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AWS BUDGETS</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5358597"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CLOUDWATCH BILLING ALERTS</a:t>
            </a:r>
          </a:p>
        </p:txBody>
      </p:sp>
      <p:sp>
        <p:nvSpPr>
          <p:cNvPr id="10" name="TextBox 9">
            <a:extLst>
              <a:ext uri="{FF2B5EF4-FFF2-40B4-BE49-F238E27FC236}">
                <a16:creationId xmlns:a16="http://schemas.microsoft.com/office/drawing/2014/main" id="{B8C0DA1E-1D85-4FF7-BE86-93ACE7684235}"/>
              </a:ext>
            </a:extLst>
          </p:cNvPr>
          <p:cNvSpPr txBox="1"/>
          <p:nvPr/>
        </p:nvSpPr>
        <p:spPr>
          <a:xfrm>
            <a:off x="1268967" y="2139845"/>
            <a:ext cx="4559676"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Used to create and track budgets and send alerts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Can receive alerts based on actual spend AND forecasted spend</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Can filter alarms by region and service</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Create budgets for cost, usage, Savings Plans and Reservations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Newer service</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423687"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More limited than Budgets; only used to send alerts</a:t>
            </a:r>
            <a:endParaRPr kumimoji="0" lang="en-US" sz="2000" b="1" i="1"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Can receive alerts based on actual spend only</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Filtering by region is not possible</a:t>
            </a:r>
          </a:p>
        </p:txBody>
      </p:sp>
    </p:spTree>
    <p:extLst>
      <p:ext uri="{BB962C8B-B14F-4D97-AF65-F5344CB8AC3E}">
        <p14:creationId xmlns:p14="http://schemas.microsoft.com/office/powerpoint/2010/main" val="393522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505957"/>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310096"/>
            <a:ext cx="10466557" cy="754474"/>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Setting up AWS Budgets and </a:t>
            </a:r>
            <a:b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b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CloudWatch Billing Alerts/Alarms</a:t>
            </a:r>
          </a:p>
        </p:txBody>
      </p:sp>
      <p:pic>
        <p:nvPicPr>
          <p:cNvPr id="3" name="Picture 2" descr="A blue sign with white text&#10;&#10;Description automatically generated with medium confidence">
            <a:extLst>
              <a:ext uri="{FF2B5EF4-FFF2-40B4-BE49-F238E27FC236}">
                <a16:creationId xmlns:a16="http://schemas.microsoft.com/office/drawing/2014/main" id="{1CCD35C3-478A-79E0-26F4-2A5643AE4F3F}"/>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949259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505957"/>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310096"/>
            <a:ext cx="10466557" cy="754474"/>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IMPORTANT: </a:t>
            </a:r>
            <a:b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b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Deleting Resources Used in the Course</a:t>
            </a:r>
          </a:p>
        </p:txBody>
      </p:sp>
      <p:pic>
        <p:nvPicPr>
          <p:cNvPr id="3" name="Picture 2" descr="A blue sign with white text&#10;&#10;Description automatically generated with medium confidence">
            <a:extLst>
              <a:ext uri="{FF2B5EF4-FFF2-40B4-BE49-F238E27FC236}">
                <a16:creationId xmlns:a16="http://schemas.microsoft.com/office/drawing/2014/main" id="{56114B33-6C4B-AE11-814C-DCB0E775E413}"/>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23694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4"/>
          </p:nvPr>
        </p:nvSpPr>
        <p:spPr/>
        <p:txBody>
          <a:bodyPr/>
          <a:lstStyle/>
          <a:p>
            <a:r>
              <a:rPr lang="en-US" dirty="0"/>
              <a:t>Resource Types to Query</a:t>
            </a:r>
          </a:p>
        </p:txBody>
      </p:sp>
      <p:sp>
        <p:nvSpPr>
          <p:cNvPr id="4" name="Text Placeholder 3">
            <a:extLst>
              <a:ext uri="{FF2B5EF4-FFF2-40B4-BE49-F238E27FC236}">
                <a16:creationId xmlns:a16="http://schemas.microsoft.com/office/drawing/2014/main" id="{A96935BC-88D7-4CBA-AEAE-6EBEB61733F2}"/>
              </a:ext>
            </a:extLst>
          </p:cNvPr>
          <p:cNvSpPr>
            <a:spLocks noGrp="1"/>
          </p:cNvSpPr>
          <p:nvPr>
            <p:ph type="body" sz="quarter" idx="10"/>
          </p:nvPr>
        </p:nvSpPr>
        <p:spPr/>
        <p:txBody>
          <a:bodyPr/>
          <a:lstStyle/>
          <a:p>
            <a:pPr>
              <a:spcBef>
                <a:spcPts val="600"/>
              </a:spcBef>
            </a:pPr>
            <a:r>
              <a:rPr lang="en-US" sz="1600" dirty="0"/>
              <a:t>AWS::CloudFormation::Stack</a:t>
            </a:r>
          </a:p>
          <a:p>
            <a:pPr>
              <a:spcBef>
                <a:spcPts val="600"/>
              </a:spcBef>
            </a:pPr>
            <a:r>
              <a:rPr lang="en-US" sz="1600" dirty="0"/>
              <a:t>AWS::CloudFront::Distribution</a:t>
            </a:r>
          </a:p>
          <a:p>
            <a:pPr>
              <a:spcBef>
                <a:spcPts val="600"/>
              </a:spcBef>
            </a:pPr>
            <a:r>
              <a:rPr lang="en-US" sz="1600" dirty="0"/>
              <a:t>AWS::CloudTrail::Trail</a:t>
            </a:r>
          </a:p>
          <a:p>
            <a:pPr>
              <a:spcBef>
                <a:spcPts val="600"/>
              </a:spcBef>
            </a:pPr>
            <a:r>
              <a:rPr lang="en-US" sz="1600" dirty="0"/>
              <a:t>AWS::CloudWatch::Alarm</a:t>
            </a:r>
          </a:p>
          <a:p>
            <a:pPr>
              <a:spcBef>
                <a:spcPts val="600"/>
              </a:spcBef>
            </a:pPr>
            <a:r>
              <a:rPr lang="en-US" sz="1600" dirty="0"/>
              <a:t>AWS::Config::</a:t>
            </a:r>
            <a:r>
              <a:rPr lang="en-US" sz="1600" dirty="0" err="1"/>
              <a:t>ConfigRule</a:t>
            </a:r>
            <a:endParaRPr lang="en-US" sz="1600" dirty="0"/>
          </a:p>
          <a:p>
            <a:pPr>
              <a:spcBef>
                <a:spcPts val="600"/>
              </a:spcBef>
            </a:pPr>
            <a:r>
              <a:rPr lang="en-US" sz="1600" dirty="0"/>
              <a:t>AWS::DynamoDB::Table</a:t>
            </a:r>
          </a:p>
          <a:p>
            <a:pPr>
              <a:spcBef>
                <a:spcPts val="600"/>
              </a:spcBef>
            </a:pPr>
            <a:r>
              <a:rPr lang="en-US" sz="1600" dirty="0"/>
              <a:t>AWS::EC2::Instance</a:t>
            </a:r>
          </a:p>
          <a:p>
            <a:pPr>
              <a:spcBef>
                <a:spcPts val="600"/>
              </a:spcBef>
            </a:pPr>
            <a:r>
              <a:rPr lang="en-US" sz="1600" dirty="0"/>
              <a:t>AWS::EC2::Volume</a:t>
            </a:r>
          </a:p>
          <a:p>
            <a:pPr>
              <a:spcBef>
                <a:spcPts val="600"/>
              </a:spcBef>
            </a:pPr>
            <a:r>
              <a:rPr lang="en-US" sz="1600" dirty="0"/>
              <a:t>AWS::ECS::Cluster</a:t>
            </a:r>
          </a:p>
          <a:p>
            <a:pPr>
              <a:spcBef>
                <a:spcPts val="600"/>
              </a:spcBef>
            </a:pPr>
            <a:r>
              <a:rPr lang="en-US" sz="1600" dirty="0"/>
              <a:t>AWS::ECS::</a:t>
            </a:r>
            <a:r>
              <a:rPr lang="en-US" sz="1600" dirty="0" err="1"/>
              <a:t>TaskDefinition</a:t>
            </a:r>
            <a:endParaRPr lang="en-US" sz="1600" dirty="0"/>
          </a:p>
          <a:p>
            <a:pPr>
              <a:spcBef>
                <a:spcPts val="600"/>
              </a:spcBef>
            </a:pPr>
            <a:r>
              <a:rPr lang="en-US" sz="1600" dirty="0"/>
              <a:t>AWS::</a:t>
            </a:r>
            <a:r>
              <a:rPr lang="en-US" sz="1600" dirty="0" err="1"/>
              <a:t>ElasticLoadBalancing</a:t>
            </a:r>
            <a:r>
              <a:rPr lang="en-US" sz="1600" dirty="0"/>
              <a:t>::</a:t>
            </a:r>
            <a:r>
              <a:rPr lang="en-US" sz="1600" dirty="0" err="1"/>
              <a:t>LoadBalancer</a:t>
            </a:r>
            <a:endParaRPr lang="en-US" sz="1600" dirty="0"/>
          </a:p>
          <a:p>
            <a:pPr>
              <a:spcBef>
                <a:spcPts val="600"/>
              </a:spcBef>
            </a:pPr>
            <a:r>
              <a:rPr lang="en-US" sz="1600" dirty="0"/>
              <a:t>AWS::ElasticLoadBalancingV2::</a:t>
            </a:r>
            <a:r>
              <a:rPr lang="en-US" sz="1600" dirty="0" err="1"/>
              <a:t>LoadBalancer</a:t>
            </a:r>
            <a:endParaRPr lang="en-US" sz="1600" dirty="0"/>
          </a:p>
          <a:p>
            <a:pPr>
              <a:spcBef>
                <a:spcPts val="600"/>
              </a:spcBef>
            </a:pPr>
            <a:r>
              <a:rPr lang="en-US" sz="1600" dirty="0"/>
              <a:t>AWS::Lambda::Function</a:t>
            </a:r>
          </a:p>
          <a:p>
            <a:pPr>
              <a:spcBef>
                <a:spcPts val="600"/>
              </a:spcBef>
            </a:pPr>
            <a:r>
              <a:rPr lang="en-US" sz="1600" dirty="0"/>
              <a:t>AWS::</a:t>
            </a:r>
            <a:r>
              <a:rPr lang="en-US" sz="1600" dirty="0" err="1"/>
              <a:t>RDS</a:t>
            </a:r>
            <a:r>
              <a:rPr lang="en-US" sz="1600" dirty="0"/>
              <a:t>::</a:t>
            </a:r>
            <a:r>
              <a:rPr lang="en-US" sz="1600" dirty="0" err="1"/>
              <a:t>DBInstance</a:t>
            </a:r>
            <a:endParaRPr lang="en-US" sz="1600" dirty="0"/>
          </a:p>
          <a:p>
            <a:pPr>
              <a:spcBef>
                <a:spcPts val="600"/>
              </a:spcBef>
            </a:pPr>
            <a:r>
              <a:rPr lang="en-US" sz="1600" dirty="0"/>
              <a:t>AWS::</a:t>
            </a:r>
            <a:r>
              <a:rPr lang="en-US" sz="1600" dirty="0" err="1"/>
              <a:t>RDS</a:t>
            </a:r>
            <a:r>
              <a:rPr lang="en-US" sz="1600" dirty="0"/>
              <a:t>::</a:t>
            </a:r>
            <a:r>
              <a:rPr lang="en-US" sz="1600" dirty="0" err="1"/>
              <a:t>DBSnapshot</a:t>
            </a:r>
            <a:endParaRPr lang="en-US" sz="1600" dirty="0"/>
          </a:p>
          <a:p>
            <a:pPr>
              <a:spcBef>
                <a:spcPts val="600"/>
              </a:spcBef>
            </a:pPr>
            <a:r>
              <a:rPr lang="en-US" sz="1600" dirty="0"/>
              <a:t>AWS::S3::Bucket</a:t>
            </a:r>
          </a:p>
          <a:p>
            <a:pPr>
              <a:spcBef>
                <a:spcPts val="600"/>
              </a:spcBef>
            </a:pPr>
            <a:r>
              <a:rPr lang="en-US" sz="1600" dirty="0"/>
              <a:t>AWS::</a:t>
            </a:r>
            <a:r>
              <a:rPr lang="en-US" sz="1600" dirty="0" err="1"/>
              <a:t>SecretsManager</a:t>
            </a:r>
            <a:r>
              <a:rPr lang="en-US" sz="1600" dirty="0"/>
              <a:t>::Secret</a:t>
            </a:r>
          </a:p>
          <a:p>
            <a:pPr>
              <a:spcBef>
                <a:spcPts val="600"/>
              </a:spcBef>
            </a:pPr>
            <a:r>
              <a:rPr lang="en-US" sz="1600" dirty="0"/>
              <a:t>AWS::</a:t>
            </a:r>
            <a:r>
              <a:rPr lang="en-US" sz="1600" dirty="0" err="1"/>
              <a:t>SNS</a:t>
            </a:r>
            <a:r>
              <a:rPr lang="en-US" sz="1600" dirty="0"/>
              <a:t>::Topic</a:t>
            </a:r>
          </a:p>
          <a:p>
            <a:pPr>
              <a:spcBef>
                <a:spcPts val="600"/>
              </a:spcBef>
            </a:pPr>
            <a:r>
              <a:rPr lang="en-US" sz="1600" dirty="0"/>
              <a:t>AWS::</a:t>
            </a:r>
            <a:r>
              <a:rPr lang="en-US" sz="1600" dirty="0" err="1"/>
              <a:t>SQS</a:t>
            </a:r>
            <a:r>
              <a:rPr lang="en-US" sz="1600" dirty="0"/>
              <a:t>::Queue</a:t>
            </a:r>
          </a:p>
        </p:txBody>
      </p:sp>
    </p:spTree>
    <p:extLst>
      <p:ext uri="{BB962C8B-B14F-4D97-AF65-F5344CB8AC3E}">
        <p14:creationId xmlns:p14="http://schemas.microsoft.com/office/powerpoint/2010/main" val="185287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PRICING PLANS FOR EC2</a:t>
            </a:r>
          </a:p>
          <a:p>
            <a:pPr lvl="1"/>
            <a:r>
              <a:rPr lang="en-US" sz="1800" dirty="0"/>
              <a:t>On-demand is the easiest, but most expensive</a:t>
            </a:r>
          </a:p>
          <a:p>
            <a:pPr lvl="1"/>
            <a:r>
              <a:rPr lang="en-US" sz="1800" dirty="0"/>
              <a:t>Spot instances allow you to bid on excess capacity (up to 90% savings), but instances can be terminated at any time</a:t>
            </a:r>
          </a:p>
          <a:p>
            <a:pPr lvl="1"/>
            <a:r>
              <a:rPr lang="en-US" sz="1800" dirty="0"/>
              <a:t>Reserved offers 30-60% savings for reservations of 1-3 years </a:t>
            </a:r>
            <a:r>
              <a:rPr lang="en-US" sz="1800" b="1" dirty="0">
                <a:solidFill>
                  <a:srgbClr val="FF9900"/>
                </a:solidFill>
              </a:rPr>
              <a:t>for a specific instance type</a:t>
            </a:r>
          </a:p>
          <a:p>
            <a:pPr lvl="1"/>
            <a:r>
              <a:rPr lang="en-US" sz="1800" dirty="0"/>
              <a:t>Savings Plans combine on-demand and reserved; you receive savings on the </a:t>
            </a:r>
            <a:r>
              <a:rPr lang="en-US" sz="1800" b="1" dirty="0">
                <a:solidFill>
                  <a:srgbClr val="FF9900"/>
                </a:solidFill>
              </a:rPr>
              <a:t>commitment of spend for</a:t>
            </a:r>
            <a:r>
              <a:rPr lang="en-US" sz="1800" dirty="0"/>
              <a:t> 1-3 years and then get on-demand pricing after that</a:t>
            </a:r>
          </a:p>
          <a:p>
            <a:pPr lvl="2"/>
            <a:r>
              <a:rPr lang="en-US" sz="1400" dirty="0"/>
              <a:t>EC2 Savings Plan: Applies only to EC2 Instances</a:t>
            </a:r>
          </a:p>
          <a:p>
            <a:pPr lvl="2"/>
            <a:r>
              <a:rPr lang="en-US" sz="1400" dirty="0"/>
              <a:t>Compute Savings Plan: Applies to EC2, Lambda and </a:t>
            </a:r>
            <a:r>
              <a:rPr lang="en-US" sz="1400" dirty="0" err="1"/>
              <a:t>Fargate</a:t>
            </a:r>
            <a:endParaRPr lang="en-US" sz="1400" dirty="0"/>
          </a:p>
          <a:p>
            <a:pPr marL="0" indent="0">
              <a:spcBef>
                <a:spcPts val="800"/>
              </a:spcBef>
              <a:buNone/>
            </a:pPr>
            <a:r>
              <a:rPr lang="en-US" sz="2400" dirty="0">
                <a:solidFill>
                  <a:srgbClr val="FF9900"/>
                </a:solidFill>
              </a:rPr>
              <a:t>AWS ORGANIZATIONS</a:t>
            </a:r>
          </a:p>
          <a:p>
            <a:pPr lvl="1"/>
            <a:r>
              <a:rPr lang="en-US" sz="1800" dirty="0"/>
              <a:t>Organizations are a collection of accounts</a:t>
            </a:r>
          </a:p>
          <a:p>
            <a:pPr lvl="1"/>
            <a:r>
              <a:rPr lang="en-US" sz="1800" dirty="0"/>
              <a:t>Enable consolidated billing (costs for all accounts roll up into a single bill)</a:t>
            </a:r>
          </a:p>
          <a:p>
            <a:pPr lvl="1"/>
            <a:r>
              <a:rPr lang="en-US" sz="1800" dirty="0"/>
              <a:t>Can share discounted pricing across accounts</a:t>
            </a:r>
          </a:p>
          <a:p>
            <a:pPr marL="0" indent="0">
              <a:buNone/>
            </a:pPr>
            <a:endParaRPr lang="en-US" sz="2400" dirty="0"/>
          </a:p>
        </p:txBody>
      </p:sp>
    </p:spTree>
    <p:extLst>
      <p:ext uri="{BB962C8B-B14F-4D97-AF65-F5344CB8AC3E}">
        <p14:creationId xmlns:p14="http://schemas.microsoft.com/office/powerpoint/2010/main" val="153673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621297" cy="4589462"/>
          </a:xfrm>
        </p:spPr>
        <p:txBody>
          <a:bodyPr/>
          <a:lstStyle/>
          <a:p>
            <a:pPr marL="0" indent="0">
              <a:spcBef>
                <a:spcPts val="300"/>
              </a:spcBef>
              <a:buNone/>
            </a:pPr>
            <a:r>
              <a:rPr lang="en-US" sz="2400" dirty="0">
                <a:solidFill>
                  <a:srgbClr val="FF9900"/>
                </a:solidFill>
              </a:rPr>
              <a:t>COST ALLOCATION TAGS</a:t>
            </a:r>
          </a:p>
          <a:p>
            <a:pPr lvl="1">
              <a:spcBef>
                <a:spcPts val="300"/>
              </a:spcBef>
            </a:pPr>
            <a:r>
              <a:rPr lang="en-US" sz="1800" dirty="0"/>
              <a:t>Once activated, can be used to group and filter charges (such as “</a:t>
            </a:r>
            <a:r>
              <a:rPr lang="en-US" sz="1800" dirty="0" err="1"/>
              <a:t>createdBy</a:t>
            </a:r>
            <a:r>
              <a:rPr lang="en-US" sz="1800" dirty="0"/>
              <a:t>”)</a:t>
            </a:r>
          </a:p>
          <a:p>
            <a:pPr marL="0" indent="0">
              <a:spcBef>
                <a:spcPts val="300"/>
              </a:spcBef>
              <a:buNone/>
            </a:pPr>
            <a:r>
              <a:rPr lang="en-US" sz="2400" dirty="0">
                <a:solidFill>
                  <a:srgbClr val="FF9900"/>
                </a:solidFill>
              </a:rPr>
              <a:t>BILLING DASHBOARD</a:t>
            </a:r>
          </a:p>
          <a:p>
            <a:pPr lvl="1">
              <a:spcBef>
                <a:spcPts val="300"/>
              </a:spcBef>
            </a:pPr>
            <a:r>
              <a:rPr lang="en-US" sz="1800" dirty="0"/>
              <a:t>Provides a snapshot of costs by service, forecasted costs, etc.</a:t>
            </a:r>
          </a:p>
          <a:p>
            <a:pPr marL="0" indent="0">
              <a:spcBef>
                <a:spcPts val="300"/>
              </a:spcBef>
              <a:buNone/>
            </a:pPr>
            <a:r>
              <a:rPr lang="en-US" sz="2400" dirty="0">
                <a:solidFill>
                  <a:srgbClr val="FF9900"/>
                </a:solidFill>
              </a:rPr>
              <a:t>COST EXPLORER</a:t>
            </a:r>
          </a:p>
          <a:p>
            <a:pPr lvl="1">
              <a:spcBef>
                <a:spcPts val="300"/>
              </a:spcBef>
            </a:pPr>
            <a:r>
              <a:rPr lang="en-US" sz="1800" dirty="0"/>
              <a:t>Provides a way to drill into specific charges and group/filter by service, region, </a:t>
            </a:r>
            <a:br>
              <a:rPr lang="en-US" sz="1800" dirty="0"/>
            </a:br>
            <a:r>
              <a:rPr lang="en-US" sz="1800" dirty="0"/>
              <a:t>tags, etc.</a:t>
            </a:r>
          </a:p>
          <a:p>
            <a:pPr lvl="1">
              <a:spcBef>
                <a:spcPts val="300"/>
              </a:spcBef>
            </a:pPr>
            <a:r>
              <a:rPr lang="en-US" sz="1800" dirty="0"/>
              <a:t>Can provide a forecast of charges based on existing usage</a:t>
            </a:r>
          </a:p>
          <a:p>
            <a:pPr marL="0" indent="0">
              <a:spcBef>
                <a:spcPts val="300"/>
              </a:spcBef>
              <a:buNone/>
            </a:pPr>
            <a:r>
              <a:rPr lang="en-US" sz="2400" dirty="0">
                <a:solidFill>
                  <a:srgbClr val="FF9900"/>
                </a:solidFill>
              </a:rPr>
              <a:t>AWS PRICING CALCULATOR</a:t>
            </a:r>
          </a:p>
          <a:p>
            <a:pPr lvl="1">
              <a:spcBef>
                <a:spcPts val="300"/>
              </a:spcBef>
            </a:pPr>
            <a:r>
              <a:rPr lang="en-US" sz="1800" dirty="0"/>
              <a:t>Prior iterations were called the “Total Cost of Ownership” (</a:t>
            </a:r>
            <a:r>
              <a:rPr lang="en-US" sz="1800" dirty="0" err="1"/>
              <a:t>TCO</a:t>
            </a:r>
            <a:r>
              <a:rPr lang="en-US" sz="1800" dirty="0"/>
              <a:t>) Calculator and the “Simple Monthly Calculator”</a:t>
            </a:r>
          </a:p>
          <a:p>
            <a:pPr lvl="1">
              <a:spcBef>
                <a:spcPts val="300"/>
              </a:spcBef>
            </a:pPr>
            <a:r>
              <a:rPr lang="en-US" sz="1800" dirty="0"/>
              <a:t>Publicly available at </a:t>
            </a:r>
            <a:r>
              <a:rPr lang="en-US" sz="1800" dirty="0" err="1"/>
              <a:t>calculator.aws</a:t>
            </a:r>
            <a:endParaRPr lang="en-US" sz="1800" dirty="0"/>
          </a:p>
          <a:p>
            <a:pPr lvl="1">
              <a:spcBef>
                <a:spcPts val="300"/>
              </a:spcBef>
            </a:pPr>
            <a:r>
              <a:rPr lang="en-US" sz="1800" dirty="0"/>
              <a:t>Provides an estimate of costs based on the services chosen (useful for existing customers, as well as those who are evaluating AWS)</a:t>
            </a:r>
          </a:p>
        </p:txBody>
      </p:sp>
    </p:spTree>
    <p:extLst>
      <p:ext uri="{BB962C8B-B14F-4D97-AF65-F5344CB8AC3E}">
        <p14:creationId xmlns:p14="http://schemas.microsoft.com/office/powerpoint/2010/main" val="37828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621297" cy="4589462"/>
          </a:xfrm>
        </p:spPr>
        <p:txBody>
          <a:bodyPr/>
          <a:lstStyle/>
          <a:p>
            <a:pPr marL="0" indent="0">
              <a:spcBef>
                <a:spcPts val="800"/>
              </a:spcBef>
              <a:buNone/>
            </a:pPr>
            <a:r>
              <a:rPr lang="en-US" sz="2400" dirty="0">
                <a:solidFill>
                  <a:srgbClr val="FF9900"/>
                </a:solidFill>
              </a:rPr>
              <a:t>AWS BUDGETS</a:t>
            </a:r>
          </a:p>
          <a:p>
            <a:pPr lvl="1"/>
            <a:r>
              <a:rPr lang="en-US" sz="2000" dirty="0"/>
              <a:t>Create and track budgets and send alerts</a:t>
            </a:r>
          </a:p>
          <a:p>
            <a:pPr lvl="1"/>
            <a:r>
              <a:rPr lang="en-US" sz="2000" dirty="0"/>
              <a:t>Alerts can be based on actual AND forecasted spend</a:t>
            </a:r>
          </a:p>
          <a:p>
            <a:pPr lvl="1"/>
            <a:r>
              <a:rPr lang="en-US" sz="2000" dirty="0"/>
              <a:t>Can filter alarms by region and service</a:t>
            </a:r>
          </a:p>
          <a:p>
            <a:pPr lvl="1"/>
            <a:r>
              <a:rPr lang="en-US" sz="2000" dirty="0">
                <a:solidFill>
                  <a:srgbClr val="404040"/>
                </a:solidFill>
              </a:rPr>
              <a:t>Budgets can be created for cost, usage, Savings Plans and Reservations</a:t>
            </a:r>
          </a:p>
          <a:p>
            <a:pPr marL="0" indent="0">
              <a:spcBef>
                <a:spcPts val="800"/>
              </a:spcBef>
              <a:buNone/>
            </a:pPr>
            <a:r>
              <a:rPr lang="en-US" sz="2400" dirty="0">
                <a:solidFill>
                  <a:srgbClr val="FF9900"/>
                </a:solidFill>
              </a:rPr>
              <a:t>CLOUDWATCH BILLING ALERTS/ALARMS</a:t>
            </a:r>
          </a:p>
          <a:p>
            <a:pPr lvl="1"/>
            <a:r>
              <a:rPr lang="en-US" sz="2000" dirty="0"/>
              <a:t>Activated through Billing (not through CloudWatch)</a:t>
            </a:r>
          </a:p>
          <a:p>
            <a:pPr lvl="1"/>
            <a:r>
              <a:rPr lang="en-US" sz="2000" dirty="0"/>
              <a:t>More limited than Budgets; only used to send alerts</a:t>
            </a:r>
          </a:p>
          <a:p>
            <a:pPr lvl="1"/>
            <a:r>
              <a:rPr lang="en-US" sz="2000" dirty="0"/>
              <a:t>Alerts can only be based on actual spend (NOT forecasted)</a:t>
            </a:r>
          </a:p>
          <a:p>
            <a:pPr lvl="1"/>
            <a:r>
              <a:rPr lang="en-US" sz="2000" dirty="0"/>
              <a:t>Filtering by region is not possible</a:t>
            </a:r>
          </a:p>
        </p:txBody>
      </p:sp>
    </p:spTree>
    <p:extLst>
      <p:ext uri="{BB962C8B-B14F-4D97-AF65-F5344CB8AC3E}">
        <p14:creationId xmlns:p14="http://schemas.microsoft.com/office/powerpoint/2010/main" val="22311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t>Monitoring</a:t>
            </a:r>
          </a:p>
          <a:p>
            <a:pPr marL="0" indent="0">
              <a:spcBef>
                <a:spcPts val="600"/>
              </a:spcBef>
              <a:spcAft>
                <a:spcPts val="600"/>
              </a:spcAft>
              <a:buSzPct val="100000"/>
              <a:buNone/>
            </a:pPr>
            <a:r>
              <a:rPr lang="en-US" sz="2800" dirty="0"/>
              <a:t>Security and Compliance</a:t>
            </a:r>
          </a:p>
          <a:p>
            <a:pPr marL="0" indent="0">
              <a:spcBef>
                <a:spcPts val="600"/>
              </a:spcBef>
              <a:spcAft>
                <a:spcPts val="600"/>
              </a:spcAft>
              <a:buSzPct val="100000"/>
              <a:buNone/>
            </a:pPr>
            <a:r>
              <a:rPr lang="en-US" sz="2800" dirty="0"/>
              <a:t>Automation and Governance</a:t>
            </a:r>
          </a:p>
          <a:p>
            <a:pPr marL="0" indent="0">
              <a:spcBef>
                <a:spcPts val="600"/>
              </a:spcBef>
              <a:spcAft>
                <a:spcPts val="600"/>
              </a:spcAft>
              <a:buSzPct val="100000"/>
              <a:buNone/>
            </a:pPr>
            <a:r>
              <a:rPr lang="en-US" sz="2800" dirty="0"/>
              <a:t>DNS and Network Routing</a:t>
            </a:r>
          </a:p>
          <a:p>
            <a:pPr marL="0" indent="0">
              <a:spcBef>
                <a:spcPts val="600"/>
              </a:spcBef>
              <a:spcAft>
                <a:spcPts val="600"/>
              </a:spcAft>
              <a:buSzPct val="100000"/>
              <a:buNone/>
            </a:pPr>
            <a:r>
              <a:rPr lang="en-US" sz="2800" dirty="0"/>
              <a:t>Application Integration</a:t>
            </a:r>
          </a:p>
          <a:p>
            <a:pPr marL="0" indent="0">
              <a:spcBef>
                <a:spcPts val="600"/>
              </a:spcBef>
              <a:spcAft>
                <a:spcPts val="600"/>
              </a:spcAft>
              <a:buSzPct val="100000"/>
              <a:buNone/>
            </a:pPr>
            <a:r>
              <a:rPr lang="en-US" sz="2800" dirty="0"/>
              <a:t>Machine Learning</a:t>
            </a:r>
          </a:p>
          <a:p>
            <a:pPr marL="0" indent="0">
              <a:spcBef>
                <a:spcPts val="600"/>
              </a:spcBef>
              <a:spcAft>
                <a:spcPts val="600"/>
              </a:spcAft>
              <a:buSzPct val="100000"/>
              <a:buNone/>
            </a:pPr>
            <a:r>
              <a:rPr lang="en-US" sz="2800" dirty="0"/>
              <a:t>Backup and Recovery</a:t>
            </a:r>
          </a:p>
          <a:p>
            <a:pPr marL="0" indent="0">
              <a:spcBef>
                <a:spcPts val="600"/>
              </a:spcBef>
              <a:spcAft>
                <a:spcPts val="600"/>
              </a:spcAft>
              <a:buSzPct val="100000"/>
              <a:buNone/>
            </a:pPr>
            <a:r>
              <a:rPr lang="en-US" sz="2800" dirty="0">
                <a:solidFill>
                  <a:schemeClr val="accent2"/>
                </a:solidFill>
              </a:rPr>
              <a:t>Billing and Pricing</a:t>
            </a:r>
          </a:p>
          <a:p>
            <a:pPr marL="0" indent="0">
              <a:spcBef>
                <a:spcPts val="600"/>
              </a:spcBef>
              <a:spcAft>
                <a:spcPts val="600"/>
              </a:spcAft>
              <a:buSzPct val="100000"/>
              <a:buNone/>
            </a:pPr>
            <a:r>
              <a:rPr lang="en-US" sz="2800" dirty="0"/>
              <a:t>The Well-Architected Framework</a:t>
            </a:r>
          </a:p>
          <a:p>
            <a:pPr marL="0" indent="0">
              <a:spcBef>
                <a:spcPts val="600"/>
              </a:spcBef>
              <a:spcAft>
                <a:spcPts val="600"/>
              </a:spcAft>
              <a:buSzPct val="100000"/>
              <a:buNone/>
            </a:pPr>
            <a:r>
              <a:rPr lang="en-US" sz="2800" dirty="0"/>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46048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F157D1-8F4B-4CDB-B383-46A189968F84}"/>
              </a:ext>
            </a:extLst>
          </p:cNvPr>
          <p:cNvSpPr>
            <a:spLocks noGrp="1"/>
          </p:cNvSpPr>
          <p:nvPr>
            <p:ph type="title"/>
          </p:nvPr>
        </p:nvSpPr>
        <p:spPr/>
        <p:txBody>
          <a:bodyPr/>
          <a:lstStyle/>
          <a:p>
            <a:r>
              <a:rPr lang="en-US" sz="3730" dirty="0"/>
              <a:t>EC2 Instance Pricing Models</a:t>
            </a:r>
          </a:p>
        </p:txBody>
      </p:sp>
      <p:graphicFrame>
        <p:nvGraphicFramePr>
          <p:cNvPr id="33" name="Table 33">
            <a:extLst>
              <a:ext uri="{FF2B5EF4-FFF2-40B4-BE49-F238E27FC236}">
                <a16:creationId xmlns:a16="http://schemas.microsoft.com/office/drawing/2014/main" id="{01F07816-C0D4-493C-9E4A-0D3D795A48E8}"/>
              </a:ext>
            </a:extLst>
          </p:cNvPr>
          <p:cNvGraphicFramePr>
            <a:graphicFrameLocks noGrp="1"/>
          </p:cNvGraphicFramePr>
          <p:nvPr>
            <p:extLst>
              <p:ext uri="{D42A27DB-BD31-4B8C-83A1-F6EECF244321}">
                <p14:modId xmlns:p14="http://schemas.microsoft.com/office/powerpoint/2010/main" val="212695122"/>
              </p:ext>
            </p:extLst>
          </p:nvPr>
        </p:nvGraphicFramePr>
        <p:xfrm>
          <a:off x="603737" y="1277789"/>
          <a:ext cx="10984526" cy="5227320"/>
        </p:xfrm>
        <a:graphic>
          <a:graphicData uri="http://schemas.openxmlformats.org/drawingml/2006/table">
            <a:tbl>
              <a:tblPr firstRow="1" firstCol="1" bandRow="1">
                <a:tableStyleId>{073A0DAA-6AF3-43AB-8588-CEC1D06C72B9}</a:tableStyleId>
              </a:tblPr>
              <a:tblGrid>
                <a:gridCol w="1647094">
                  <a:extLst>
                    <a:ext uri="{9D8B030D-6E8A-4147-A177-3AD203B41FA5}">
                      <a16:colId xmlns:a16="http://schemas.microsoft.com/office/drawing/2014/main" val="2207264198"/>
                    </a:ext>
                  </a:extLst>
                </a:gridCol>
                <a:gridCol w="2334358">
                  <a:extLst>
                    <a:ext uri="{9D8B030D-6E8A-4147-A177-3AD203B41FA5}">
                      <a16:colId xmlns:a16="http://schemas.microsoft.com/office/drawing/2014/main" val="1074423436"/>
                    </a:ext>
                  </a:extLst>
                </a:gridCol>
                <a:gridCol w="2334358">
                  <a:extLst>
                    <a:ext uri="{9D8B030D-6E8A-4147-A177-3AD203B41FA5}">
                      <a16:colId xmlns:a16="http://schemas.microsoft.com/office/drawing/2014/main" val="1786999161"/>
                    </a:ext>
                  </a:extLst>
                </a:gridCol>
                <a:gridCol w="2334358">
                  <a:extLst>
                    <a:ext uri="{9D8B030D-6E8A-4147-A177-3AD203B41FA5}">
                      <a16:colId xmlns:a16="http://schemas.microsoft.com/office/drawing/2014/main" val="1405692834"/>
                    </a:ext>
                  </a:extLst>
                </a:gridCol>
                <a:gridCol w="2334358">
                  <a:extLst>
                    <a:ext uri="{9D8B030D-6E8A-4147-A177-3AD203B41FA5}">
                      <a16:colId xmlns:a16="http://schemas.microsoft.com/office/drawing/2014/main" val="4203818835"/>
                    </a:ext>
                  </a:extLst>
                </a:gridCol>
              </a:tblGrid>
              <a:tr h="340344">
                <a:tc>
                  <a:txBody>
                    <a:bodyPr/>
                    <a:lstStyle/>
                    <a:p>
                      <a:endParaRPr lang="en-US" sz="2400" dirty="0"/>
                    </a:p>
                  </a:txBody>
                  <a:tcPr/>
                </a:tc>
                <a:tc>
                  <a:txBody>
                    <a:bodyPr/>
                    <a:lstStyle/>
                    <a:p>
                      <a:r>
                        <a:rPr lang="en-US" sz="2400" dirty="0"/>
                        <a:t>ON-DEMAND</a:t>
                      </a:r>
                    </a:p>
                  </a:txBody>
                  <a:tcPr/>
                </a:tc>
                <a:tc>
                  <a:txBody>
                    <a:bodyPr/>
                    <a:lstStyle/>
                    <a:p>
                      <a:r>
                        <a:rPr lang="en-US" sz="2400" dirty="0"/>
                        <a:t>SPOT</a:t>
                      </a:r>
                    </a:p>
                  </a:txBody>
                  <a:tcPr/>
                </a:tc>
                <a:tc>
                  <a:txBody>
                    <a:bodyPr/>
                    <a:lstStyle/>
                    <a:p>
                      <a:r>
                        <a:rPr lang="en-US" sz="2400" dirty="0"/>
                        <a:t>RESERVED</a:t>
                      </a:r>
                    </a:p>
                  </a:txBody>
                  <a:tcPr/>
                </a:tc>
                <a:tc>
                  <a:txBody>
                    <a:bodyPr/>
                    <a:lstStyle/>
                    <a:p>
                      <a:r>
                        <a:rPr lang="en-US" sz="2400" dirty="0"/>
                        <a:t>SAVINGS PLAN</a:t>
                      </a:r>
                    </a:p>
                  </a:txBody>
                  <a:tcPr/>
                </a:tc>
                <a:extLst>
                  <a:ext uri="{0D108BD9-81ED-4DB2-BD59-A6C34878D82A}">
                    <a16:rowId xmlns:a16="http://schemas.microsoft.com/office/drawing/2014/main" val="1592293592"/>
                  </a:ext>
                </a:extLst>
              </a:tr>
              <a:tr h="594748">
                <a:tc>
                  <a:txBody>
                    <a:bodyPr/>
                    <a:lstStyle/>
                    <a:p>
                      <a:pPr marL="0" indent="0" algn="r">
                        <a:buFont typeface="Arial" panose="020B0604020202020204" pitchFamily="34" charset="0"/>
                        <a:buNone/>
                      </a:pPr>
                      <a:r>
                        <a:rPr lang="en-US" sz="1700" dirty="0"/>
                        <a:t>WHAT IS IT?</a:t>
                      </a:r>
                    </a:p>
                  </a:txBody>
                  <a:tcPr anchor="ctr"/>
                </a:tc>
                <a:tc>
                  <a:txBody>
                    <a:bodyPr/>
                    <a:lstStyle/>
                    <a:p>
                      <a:pPr marL="285750" indent="-285750">
                        <a:buFont typeface="Arial" panose="020B0604020202020204" pitchFamily="34" charset="0"/>
                        <a:buChar char="•"/>
                      </a:pPr>
                      <a:r>
                        <a:rPr lang="en-US" sz="1700" dirty="0"/>
                        <a:t>Pay as you use it</a:t>
                      </a:r>
                    </a:p>
                    <a:p>
                      <a:pPr marL="285750" indent="-285750">
                        <a:buFont typeface="Arial" panose="020B0604020202020204" pitchFamily="34" charset="0"/>
                        <a:buChar char="•"/>
                      </a:pPr>
                      <a:r>
                        <a:rPr lang="en-US" sz="1700" dirty="0"/>
                        <a:t>No up-front commitment</a:t>
                      </a:r>
                    </a:p>
                  </a:txBody>
                  <a:tcPr/>
                </a:tc>
                <a:tc>
                  <a:txBody>
                    <a:bodyPr/>
                    <a:lstStyle/>
                    <a:p>
                      <a:pPr marL="285750" indent="-285750">
                        <a:buFont typeface="Arial" panose="020B0604020202020204" pitchFamily="34" charset="0"/>
                        <a:buChar char="•"/>
                      </a:pPr>
                      <a:r>
                        <a:rPr lang="en-US" sz="1700" dirty="0"/>
                        <a:t>Bid on </a:t>
                      </a:r>
                      <a:r>
                        <a:rPr lang="en-US" sz="1700" dirty="0" err="1"/>
                        <a:t>AWS’s</a:t>
                      </a:r>
                      <a:r>
                        <a:rPr lang="en-US" sz="1700" dirty="0"/>
                        <a:t> spare capacity</a:t>
                      </a:r>
                    </a:p>
                  </a:txBody>
                  <a:tcPr/>
                </a:tc>
                <a:tc>
                  <a:txBody>
                    <a:bodyPr/>
                    <a:lstStyle/>
                    <a:p>
                      <a:pPr marL="285750" indent="-285750">
                        <a:buFont typeface="Arial" panose="020B0604020202020204" pitchFamily="34" charset="0"/>
                        <a:buChar char="•"/>
                      </a:pPr>
                      <a:r>
                        <a:rPr lang="en-US" sz="1700" dirty="0"/>
                        <a:t>Commitment of </a:t>
                      </a:r>
                      <a:br>
                        <a:rPr lang="en-US" sz="1700" dirty="0"/>
                      </a:br>
                      <a:r>
                        <a:rPr lang="en-US" sz="1700" dirty="0"/>
                        <a:t>1-3 years for a specific instance type</a:t>
                      </a:r>
                    </a:p>
                  </a:txBody>
                  <a:tcPr/>
                </a:tc>
                <a:tc>
                  <a:txBody>
                    <a:bodyPr/>
                    <a:lstStyle/>
                    <a:p>
                      <a:pPr marL="285750" indent="-285750">
                        <a:buFont typeface="Arial" panose="020B0604020202020204" pitchFamily="34" charset="0"/>
                        <a:buChar char="•"/>
                      </a:pPr>
                      <a:r>
                        <a:rPr lang="en-US" sz="1700" dirty="0"/>
                        <a:t>Commitment of </a:t>
                      </a:r>
                      <a:br>
                        <a:rPr lang="en-US" sz="1700" dirty="0"/>
                      </a:br>
                      <a:r>
                        <a:rPr lang="en-US" sz="1700" dirty="0"/>
                        <a:t>1-3 years on spend</a:t>
                      </a:r>
                    </a:p>
                    <a:p>
                      <a:pPr marL="285750" indent="-285750">
                        <a:buFont typeface="Arial" panose="020B0604020202020204" pitchFamily="34" charset="0"/>
                        <a:buChar char="•"/>
                      </a:pPr>
                      <a:r>
                        <a:rPr lang="en-US" sz="1700" dirty="0"/>
                        <a:t>Savings on the commitment; </a:t>
                      </a:r>
                      <a:br>
                        <a:rPr lang="en-US" sz="1700" dirty="0"/>
                      </a:br>
                      <a:r>
                        <a:rPr lang="en-US" sz="1700" dirty="0"/>
                        <a:t>on-demand pricing after that</a:t>
                      </a:r>
                    </a:p>
                  </a:txBody>
                  <a:tcPr/>
                </a:tc>
                <a:extLst>
                  <a:ext uri="{0D108BD9-81ED-4DB2-BD59-A6C34878D82A}">
                    <a16:rowId xmlns:a16="http://schemas.microsoft.com/office/drawing/2014/main" val="2591149059"/>
                  </a:ext>
                </a:extLst>
              </a:tr>
              <a:tr h="995089">
                <a:tc>
                  <a:txBody>
                    <a:bodyPr/>
                    <a:lstStyle/>
                    <a:p>
                      <a:pPr marL="0" indent="0" algn="r">
                        <a:buFont typeface="Arial" panose="020B0604020202020204" pitchFamily="34" charset="0"/>
                        <a:buNone/>
                      </a:pPr>
                      <a:r>
                        <a:rPr lang="en-US" sz="1700" dirty="0"/>
                        <a:t>COST</a:t>
                      </a:r>
                    </a:p>
                  </a:txBody>
                  <a:tcPr anchor="ctr"/>
                </a:tc>
                <a:tc>
                  <a:txBody>
                    <a:bodyPr/>
                    <a:lstStyle/>
                    <a:p>
                      <a:pPr marL="285750" indent="-285750">
                        <a:buFont typeface="Arial" panose="020B0604020202020204" pitchFamily="34" charset="0"/>
                        <a:buChar char="•"/>
                      </a:pPr>
                      <a:r>
                        <a:rPr lang="en-US" sz="1700" dirty="0"/>
                        <a:t>Most expensive option</a:t>
                      </a:r>
                    </a:p>
                  </a:txBody>
                  <a:tcPr/>
                </a:tc>
                <a:tc>
                  <a:txBody>
                    <a:bodyPr/>
                    <a:lstStyle/>
                    <a:p>
                      <a:pPr marL="285750" indent="-285750">
                        <a:buFont typeface="Arial" panose="020B0604020202020204" pitchFamily="34" charset="0"/>
                        <a:buChar char="•"/>
                      </a:pPr>
                      <a:r>
                        <a:rPr lang="en-US" sz="1700" dirty="0"/>
                        <a:t>Least expensive option</a:t>
                      </a:r>
                    </a:p>
                    <a:p>
                      <a:pPr marL="285750" indent="-285750">
                        <a:buFont typeface="Arial" panose="020B0604020202020204" pitchFamily="34" charset="0"/>
                        <a:buChar char="•"/>
                      </a:pPr>
                      <a:r>
                        <a:rPr lang="en-US" sz="1700" dirty="0"/>
                        <a:t>Up to 90% savings over on-demand</a:t>
                      </a:r>
                    </a:p>
                  </a:txBody>
                  <a:tcPr/>
                </a:tc>
                <a:tc>
                  <a:txBody>
                    <a:bodyPr/>
                    <a:lstStyle/>
                    <a:p>
                      <a:pPr marL="285750" indent="-285750">
                        <a:buFont typeface="Arial" panose="020B0604020202020204" pitchFamily="34" charset="0"/>
                        <a:buChar char="•"/>
                      </a:pPr>
                      <a:r>
                        <a:rPr lang="en-US" sz="1700" dirty="0"/>
                        <a:t>30%-60% savings over on-demand</a:t>
                      </a:r>
                    </a:p>
                  </a:txBody>
                  <a:tcPr/>
                </a:tc>
                <a:tc>
                  <a:txBody>
                    <a:bodyPr/>
                    <a:lstStyle/>
                    <a:p>
                      <a:pPr marL="285750" indent="-285750">
                        <a:buFont typeface="Arial" panose="020B0604020202020204" pitchFamily="34" charset="0"/>
                        <a:buChar char="•"/>
                      </a:pPr>
                      <a:r>
                        <a:rPr lang="en-US" sz="1700" dirty="0"/>
                        <a:t>Up to 72% savings over on-demand</a:t>
                      </a:r>
                    </a:p>
                  </a:txBody>
                  <a:tcPr/>
                </a:tc>
                <a:extLst>
                  <a:ext uri="{0D108BD9-81ED-4DB2-BD59-A6C34878D82A}">
                    <a16:rowId xmlns:a16="http://schemas.microsoft.com/office/drawing/2014/main" val="2158601525"/>
                  </a:ext>
                </a:extLst>
              </a:tr>
              <a:tr h="809193">
                <a:tc>
                  <a:txBody>
                    <a:bodyPr/>
                    <a:lstStyle/>
                    <a:p>
                      <a:pPr marL="0" indent="0" algn="r">
                        <a:buFont typeface="Arial" panose="020B0604020202020204" pitchFamily="34" charset="0"/>
                        <a:buNone/>
                      </a:pPr>
                      <a:r>
                        <a:rPr lang="en-US" sz="1700" dirty="0"/>
                        <a:t>BEST USED FOR</a:t>
                      </a:r>
                    </a:p>
                  </a:txBody>
                  <a:tcPr anchor="ctr"/>
                </a:tc>
                <a:tc>
                  <a:txBody>
                    <a:bodyPr/>
                    <a:lstStyle/>
                    <a:p>
                      <a:pPr marL="285750" indent="-285750">
                        <a:buFont typeface="Arial" panose="020B0604020202020204" pitchFamily="34" charset="0"/>
                        <a:buChar char="•"/>
                      </a:pPr>
                      <a:r>
                        <a:rPr lang="en-US" sz="1700" dirty="0"/>
                        <a:t>General use</a:t>
                      </a:r>
                    </a:p>
                    <a:p>
                      <a:pPr marL="285750" indent="-285750">
                        <a:buFont typeface="Arial" panose="020B0604020202020204" pitchFamily="34" charset="0"/>
                        <a:buChar char="•"/>
                      </a:pPr>
                      <a:r>
                        <a:rPr lang="en-US" sz="1700" dirty="0"/>
                        <a:t>Trying things out</a:t>
                      </a:r>
                    </a:p>
                  </a:txBody>
                  <a:tcPr/>
                </a:tc>
                <a:tc>
                  <a:txBody>
                    <a:bodyPr/>
                    <a:lstStyle/>
                    <a:p>
                      <a:pPr marL="285750" indent="-285750">
                        <a:buFont typeface="Arial" panose="020B0604020202020204" pitchFamily="34" charset="0"/>
                        <a:buChar char="•"/>
                      </a:pPr>
                      <a:r>
                        <a:rPr lang="en-US" sz="1700" dirty="0"/>
                        <a:t>Interruptible workloads</a:t>
                      </a:r>
                    </a:p>
                  </a:txBody>
                  <a:tcPr/>
                </a:tc>
                <a:tc>
                  <a:txBody>
                    <a:bodyPr/>
                    <a:lstStyle/>
                    <a:p>
                      <a:pPr marL="285750" indent="-285750">
                        <a:buFont typeface="Arial" panose="020B0604020202020204" pitchFamily="34" charset="0"/>
                        <a:buChar char="•"/>
                      </a:pPr>
                      <a:r>
                        <a:rPr lang="en-US" sz="1700" dirty="0"/>
                        <a:t>Steady, known workloads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dirty="0"/>
                        <a:t>Steady, known workloads, but with more flexibility than RI</a:t>
                      </a:r>
                    </a:p>
                  </a:txBody>
                  <a:tcPr/>
                </a:tc>
                <a:extLst>
                  <a:ext uri="{0D108BD9-81ED-4DB2-BD59-A6C34878D82A}">
                    <a16:rowId xmlns:a16="http://schemas.microsoft.com/office/drawing/2014/main" val="2641921844"/>
                  </a:ext>
                </a:extLst>
              </a:tr>
              <a:tr h="752695">
                <a:tc>
                  <a:txBody>
                    <a:bodyPr/>
                    <a:lstStyle/>
                    <a:p>
                      <a:pPr marL="0" indent="0" algn="r" defTabSz="914400" rtl="0" eaLnBrk="1" latinLnBrk="0" hangingPunct="1">
                        <a:buFont typeface="Arial" panose="020B0604020202020204" pitchFamily="34" charset="0"/>
                        <a:buNone/>
                      </a:pPr>
                      <a:r>
                        <a:rPr lang="en-US" sz="1700" b="1" kern="1200" dirty="0">
                          <a:solidFill>
                            <a:schemeClr val="lt1"/>
                          </a:solidFill>
                          <a:latin typeface="+mn-lt"/>
                          <a:ea typeface="+mn-ea"/>
                          <a:cs typeface="+mn-cs"/>
                        </a:rPr>
                        <a:t>IMPORTANT POINTS</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dirty="0"/>
                        <a:t>Flexible and easy to work with</a:t>
                      </a:r>
                    </a:p>
                    <a:p>
                      <a:pPr marL="0" indent="0">
                        <a:buFont typeface="Arial" panose="020B0604020202020204" pitchFamily="34" charset="0"/>
                        <a:buNone/>
                      </a:pPr>
                      <a:endParaRPr lang="en-US" sz="170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dirty="0"/>
                        <a:t>Instance can be terminated at any time</a:t>
                      </a:r>
                    </a:p>
                  </a:txBody>
                  <a:tcPr/>
                </a:tc>
                <a:tc>
                  <a:txBody>
                    <a:bodyPr/>
                    <a:lstStyle/>
                    <a:p>
                      <a:pPr marL="285750" indent="-285750">
                        <a:buFont typeface="Arial" panose="020B0604020202020204" pitchFamily="34" charset="0"/>
                        <a:buChar char="•"/>
                      </a:pPr>
                      <a:r>
                        <a:rPr lang="en-US" sz="1700" dirty="0"/>
                        <a:t>Pay for capacity regardless of usage</a:t>
                      </a:r>
                    </a:p>
                  </a:txBody>
                  <a:tcPr/>
                </a:tc>
                <a:tc>
                  <a:txBody>
                    <a:bodyPr/>
                    <a:lstStyle/>
                    <a:p>
                      <a:pPr marL="285750" indent="-285750">
                        <a:buFont typeface="Arial" panose="020B0604020202020204" pitchFamily="34" charset="0"/>
                        <a:buChar char="•"/>
                      </a:pPr>
                      <a:r>
                        <a:rPr lang="en-US" sz="1700" dirty="0"/>
                        <a:t>Introduced 2019</a:t>
                      </a:r>
                    </a:p>
                    <a:p>
                      <a:pPr marL="285750" indent="-285750">
                        <a:buFont typeface="Arial" panose="020B0604020202020204" pitchFamily="34" charset="0"/>
                        <a:buChar char="•"/>
                      </a:pPr>
                      <a:r>
                        <a:rPr lang="en-US" sz="1700" dirty="0"/>
                        <a:t>Flexible and easy to work with</a:t>
                      </a:r>
                    </a:p>
                  </a:txBody>
                  <a:tcPr/>
                </a:tc>
                <a:extLst>
                  <a:ext uri="{0D108BD9-81ED-4DB2-BD59-A6C34878D82A}">
                    <a16:rowId xmlns:a16="http://schemas.microsoft.com/office/drawing/2014/main" val="225937833"/>
                  </a:ext>
                </a:extLst>
              </a:tr>
            </a:tbl>
          </a:graphicData>
        </a:graphic>
      </p:graphicFrame>
      <p:sp>
        <p:nvSpPr>
          <p:cNvPr id="11" name="Rectangle 10">
            <a:extLst>
              <a:ext uri="{FF2B5EF4-FFF2-40B4-BE49-F238E27FC236}">
                <a16:creationId xmlns:a16="http://schemas.microsoft.com/office/drawing/2014/main" id="{5856A5AD-58B8-4703-8EDE-002BF7A40629}"/>
              </a:ext>
            </a:extLst>
          </p:cNvPr>
          <p:cNvSpPr/>
          <p:nvPr/>
        </p:nvSpPr>
        <p:spPr>
          <a:xfrm>
            <a:off x="2247899" y="1277789"/>
            <a:ext cx="2334987" cy="522732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601BEE52-FFE4-41DC-9F63-00331897CF40}"/>
              </a:ext>
            </a:extLst>
          </p:cNvPr>
          <p:cNvSpPr/>
          <p:nvPr/>
        </p:nvSpPr>
        <p:spPr>
          <a:xfrm>
            <a:off x="4582886" y="1277789"/>
            <a:ext cx="2334987" cy="522731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DBFC93D3-F51B-48C4-96AF-988C3C5B4160}"/>
              </a:ext>
            </a:extLst>
          </p:cNvPr>
          <p:cNvSpPr/>
          <p:nvPr/>
        </p:nvSpPr>
        <p:spPr>
          <a:xfrm>
            <a:off x="6917873" y="1277789"/>
            <a:ext cx="2334987" cy="522731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377AC194-33CF-42FB-A539-D600658D78DF}"/>
              </a:ext>
            </a:extLst>
          </p:cNvPr>
          <p:cNvSpPr/>
          <p:nvPr/>
        </p:nvSpPr>
        <p:spPr>
          <a:xfrm>
            <a:off x="9252860" y="1277789"/>
            <a:ext cx="2351524" cy="522731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3940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7" grpId="0" animBg="1"/>
      <p:bldP spid="7"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a:xfrm>
            <a:off x="838199" y="570865"/>
            <a:ext cx="10889111" cy="543832"/>
          </a:xfrm>
        </p:spPr>
        <p:txBody>
          <a:bodyPr/>
          <a:lstStyle/>
          <a:p>
            <a:r>
              <a:rPr lang="en-US" dirty="0"/>
              <a:t>Reserved Instances vs. Savings Plans</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1959430" y="1582155"/>
            <a:ext cx="3863855"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RESERVED INSTANCES</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5358597"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SAVINGS PLANS</a:t>
            </a:r>
          </a:p>
        </p:txBody>
      </p:sp>
      <p:sp>
        <p:nvSpPr>
          <p:cNvPr id="10" name="TextBox 9">
            <a:extLst>
              <a:ext uri="{FF2B5EF4-FFF2-40B4-BE49-F238E27FC236}">
                <a16:creationId xmlns:a16="http://schemas.microsoft.com/office/drawing/2014/main" id="{B8C0DA1E-1D85-4FF7-BE86-93ACE7684235}"/>
              </a:ext>
            </a:extLst>
          </p:cNvPr>
          <p:cNvSpPr txBox="1"/>
          <p:nvPr/>
        </p:nvSpPr>
        <p:spPr>
          <a:xfrm>
            <a:off x="571502" y="2139845"/>
            <a:ext cx="5257141" cy="3956154"/>
          </a:xfrm>
          <a:prstGeom prst="rect">
            <a:avLst/>
          </a:prstGeom>
          <a:noFill/>
        </p:spPr>
        <p:txBody>
          <a:bodyPr vert="horz" wrap="square" lIns="0" tIns="32970" rIns="65939" bIns="32970" rtlCol="0" anchor="t" anchorCtr="0">
            <a:noAutofit/>
          </a:bodyPr>
          <a:lstStyle/>
          <a:p>
            <a:pPr algn="r" defTabSz="439502">
              <a:spcBef>
                <a:spcPts val="600"/>
              </a:spcBef>
              <a:spcAft>
                <a:spcPts val="600"/>
              </a:spcAft>
              <a:defRPr/>
            </a:pPr>
            <a:r>
              <a:rPr lang="en-US" sz="2000" dirty="0">
                <a:solidFill>
                  <a:srgbClr val="404040"/>
                </a:solidFill>
                <a:ea typeface="PS TT Commons" charset="0"/>
                <a:cs typeface="PS TT Commons" charset="0"/>
              </a:rPr>
              <a:t>Commitment to </a:t>
            </a:r>
            <a:r>
              <a:rPr lang="en-US" sz="2000" b="1" dirty="0">
                <a:solidFill>
                  <a:srgbClr val="FF9900"/>
                </a:solidFill>
                <a:ea typeface="PS TT Commons" charset="0"/>
                <a:cs typeface="PS TT Commons" charset="0"/>
              </a:rPr>
              <a:t>use a specific instance type </a:t>
            </a:r>
            <a:r>
              <a:rPr lang="en-US" sz="2000" dirty="0">
                <a:solidFill>
                  <a:srgbClr val="404040"/>
                </a:solidFill>
                <a:ea typeface="PS TT Commons" charset="0"/>
                <a:cs typeface="PS TT Commons" charset="0"/>
              </a:rPr>
              <a:t>at a specified price over a specified time period (i.e., not super flexible)</a:t>
            </a:r>
          </a:p>
          <a:p>
            <a:pPr algn="r" defTabSz="439502">
              <a:spcBef>
                <a:spcPts val="600"/>
              </a:spcBef>
              <a:spcAft>
                <a:spcPts val="600"/>
              </a:spcAft>
              <a:defRPr/>
            </a:pPr>
            <a:r>
              <a:rPr lang="en-US" sz="2000" dirty="0">
                <a:solidFill>
                  <a:srgbClr val="404040"/>
                </a:solidFill>
                <a:ea typeface="PS TT Commons" charset="0"/>
                <a:cs typeface="PS TT Commons" charset="0"/>
              </a:rPr>
              <a:t>If not needed, could sell on </a:t>
            </a:r>
            <a:br>
              <a:rPr lang="en-US" sz="2000" dirty="0">
                <a:solidFill>
                  <a:srgbClr val="404040"/>
                </a:solidFill>
                <a:ea typeface="PS TT Commons" charset="0"/>
                <a:cs typeface="PS TT Commons" charset="0"/>
              </a:rPr>
            </a:br>
            <a:r>
              <a:rPr lang="en-US" sz="2000" dirty="0">
                <a:solidFill>
                  <a:srgbClr val="404040"/>
                </a:solidFill>
                <a:ea typeface="PS TT Commons" charset="0"/>
                <a:cs typeface="PS TT Commons" charset="0"/>
              </a:rPr>
              <a:t>the Marketplace</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Billed by the hour</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Three payment options: all up-front, partial up-front, no up-front</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When</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usage commitment is reached, </a:t>
            </a:r>
            <a:b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On-Demand pricing kicks in</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914325" cy="3956154"/>
          </a:xfrm>
          <a:prstGeom prst="rect">
            <a:avLst/>
          </a:prstGeom>
        </p:spPr>
        <p:txBody>
          <a:bodyPr vert="horz" wrap="square" lIns="0" tIns="32970" rIns="65939" bIns="32970" rtlCol="0" anchor="t" anchorCtr="0">
            <a:noAutofit/>
          </a:bodyPr>
          <a:lstStyle/>
          <a:p>
            <a:pPr defTabSz="439502">
              <a:spcBef>
                <a:spcPts val="600"/>
              </a:spcBef>
              <a:spcAft>
                <a:spcPts val="600"/>
              </a:spcAft>
              <a:defRPr/>
            </a:pPr>
            <a:r>
              <a:rPr lang="en-US" sz="2000" dirty="0">
                <a:solidFill>
                  <a:srgbClr val="404040"/>
                </a:solidFill>
                <a:ea typeface="PS TT Commons" charset="0"/>
                <a:cs typeface="PS TT Commons" charset="0"/>
              </a:rPr>
              <a:t>Commitment to </a:t>
            </a:r>
            <a:r>
              <a:rPr lang="en-US" sz="2000" b="1" dirty="0">
                <a:solidFill>
                  <a:srgbClr val="FF9900"/>
                </a:solidFill>
                <a:ea typeface="PS TT Commons" charset="0"/>
                <a:cs typeface="PS TT Commons" charset="0"/>
              </a:rPr>
              <a:t>spend a specific dollar amount</a:t>
            </a:r>
            <a:r>
              <a:rPr lang="en-US" sz="2000" dirty="0">
                <a:solidFill>
                  <a:srgbClr val="404040"/>
                </a:solidFill>
                <a:ea typeface="PS TT Commons" charset="0"/>
                <a:cs typeface="PS TT Commons" charset="0"/>
              </a:rPr>
              <a:t> per hour over a specified time period</a:t>
            </a:r>
          </a:p>
          <a:p>
            <a:pPr defTabSz="439502">
              <a:spcBef>
                <a:spcPts val="600"/>
              </a:spcBef>
              <a:spcAft>
                <a:spcPts val="600"/>
              </a:spcAft>
              <a:defRPr/>
            </a:pPr>
            <a:r>
              <a:rPr lang="en-US" sz="2000" dirty="0">
                <a:solidFill>
                  <a:srgbClr val="404040"/>
                </a:solidFill>
                <a:ea typeface="PS TT Commons" charset="0"/>
                <a:cs typeface="PS TT Commons" charset="0"/>
              </a:rPr>
              <a:t>Flexible on instance type, and can apply to </a:t>
            </a:r>
            <a:r>
              <a:rPr lang="en-US" sz="2000" dirty="0" err="1">
                <a:solidFill>
                  <a:srgbClr val="404040"/>
                </a:solidFill>
                <a:ea typeface="PS TT Commons" charset="0"/>
                <a:cs typeface="PS TT Commons" charset="0"/>
              </a:rPr>
              <a:t>Fargate</a:t>
            </a:r>
            <a:r>
              <a:rPr lang="en-US" sz="2000" dirty="0">
                <a:solidFill>
                  <a:srgbClr val="404040"/>
                </a:solidFill>
                <a:ea typeface="PS TT Commons" charset="0"/>
                <a:cs typeface="PS TT Commons" charset="0"/>
              </a:rPr>
              <a:t>/Lambda</a:t>
            </a:r>
          </a:p>
          <a:p>
            <a:pPr lvl="0" defTabSz="439502">
              <a:spcBef>
                <a:spcPts val="600"/>
              </a:spcBef>
              <a:spcAft>
                <a:spcPts val="600"/>
              </a:spcAft>
              <a:defRPr/>
            </a:pPr>
            <a:r>
              <a:rPr lang="en-US" sz="2000" dirty="0">
                <a:solidFill>
                  <a:srgbClr val="404040"/>
                </a:solidFill>
                <a:ea typeface="PS TT Commons" charset="0"/>
                <a:cs typeface="PS TT Commons" charset="0"/>
              </a:rPr>
              <a:t>Billed by the hour</a:t>
            </a:r>
          </a:p>
          <a:p>
            <a:pPr lvl="0" defTabSz="439502">
              <a:spcBef>
                <a:spcPts val="600"/>
              </a:spcBef>
              <a:spcAft>
                <a:spcPts val="600"/>
              </a:spcAft>
              <a:defRPr/>
            </a:pPr>
            <a:r>
              <a:rPr lang="en-US" sz="2000" dirty="0">
                <a:solidFill>
                  <a:srgbClr val="404040"/>
                </a:solidFill>
                <a:ea typeface="PS TT Commons" charset="0"/>
                <a:cs typeface="PS TT Commons" charset="0"/>
              </a:rPr>
              <a:t>Three payment options: all up-front, partial up-front, no up-front</a:t>
            </a:r>
          </a:p>
          <a:p>
            <a:pPr lvl="0" defTabSz="439502">
              <a:spcBef>
                <a:spcPts val="600"/>
              </a:spcBef>
              <a:spcAft>
                <a:spcPts val="600"/>
              </a:spcAft>
              <a:defRPr/>
            </a:pPr>
            <a:r>
              <a:rPr lang="en-US" sz="2000" dirty="0">
                <a:solidFill>
                  <a:srgbClr val="404040"/>
                </a:solidFill>
                <a:ea typeface="PS TT Commons" charset="0"/>
                <a:cs typeface="PS TT Commons" charset="0"/>
              </a:rPr>
              <a:t>When usage commitment is reached, </a:t>
            </a:r>
            <a:br>
              <a:rPr lang="en-US" sz="2000" dirty="0">
                <a:solidFill>
                  <a:srgbClr val="404040"/>
                </a:solidFill>
                <a:ea typeface="PS TT Commons" charset="0"/>
                <a:cs typeface="PS TT Commons" charset="0"/>
              </a:rPr>
            </a:br>
            <a:r>
              <a:rPr lang="en-US" sz="2000" dirty="0">
                <a:solidFill>
                  <a:srgbClr val="404040"/>
                </a:solidFill>
                <a:ea typeface="PS TT Commons" charset="0"/>
                <a:cs typeface="PS TT Commons" charset="0"/>
              </a:rPr>
              <a:t>On-Demand pricing kicks in</a:t>
            </a: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38816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4C4BCD-ADBA-45C9-86EF-9C0D019DD429}"/>
              </a:ext>
            </a:extLst>
          </p:cNvPr>
          <p:cNvSpPr>
            <a:spLocks noGrp="1"/>
          </p:cNvSpPr>
          <p:nvPr>
            <p:ph type="body" sz="quarter" idx="10"/>
          </p:nvPr>
        </p:nvSpPr>
        <p:spPr/>
        <p:txBody>
          <a:bodyPr/>
          <a:lstStyle/>
          <a:p>
            <a:r>
              <a:rPr lang="en-US" sz="2800" dirty="0">
                <a:latin typeface="+mj-lt"/>
              </a:rPr>
              <a:t>EC2 Instance Savings Plan</a:t>
            </a:r>
          </a:p>
          <a:p>
            <a:pPr lvl="1"/>
            <a:r>
              <a:rPr lang="en-US" sz="2200" dirty="0">
                <a:latin typeface="+mj-lt"/>
              </a:rPr>
              <a:t>Applies to </a:t>
            </a:r>
            <a:r>
              <a:rPr lang="en-US" sz="2200" b="1" u="sng" dirty="0">
                <a:latin typeface="+mj-lt"/>
              </a:rPr>
              <a:t>EC2 </a:t>
            </a:r>
            <a:r>
              <a:rPr lang="en-US" sz="2200" b="1" i="1" u="sng" dirty="0">
                <a:latin typeface="+mj-lt"/>
              </a:rPr>
              <a:t>only</a:t>
            </a:r>
          </a:p>
          <a:p>
            <a:pPr lvl="1"/>
            <a:r>
              <a:rPr lang="en-US" sz="2200" dirty="0">
                <a:latin typeface="+mj-lt"/>
              </a:rPr>
              <a:t>Less flexible, but discounts up to 72%</a:t>
            </a:r>
          </a:p>
          <a:p>
            <a:r>
              <a:rPr lang="en-US" sz="2800" dirty="0">
                <a:latin typeface="+mj-lt"/>
              </a:rPr>
              <a:t>Compute Savings Plan</a:t>
            </a:r>
          </a:p>
          <a:p>
            <a:pPr lvl="1"/>
            <a:r>
              <a:rPr lang="en-US" sz="2200" dirty="0">
                <a:latin typeface="+mj-lt"/>
              </a:rPr>
              <a:t>Applies to </a:t>
            </a:r>
            <a:r>
              <a:rPr lang="en-US" sz="2200" b="1" u="sng" dirty="0">
                <a:latin typeface="+mj-lt"/>
              </a:rPr>
              <a:t>EC2, Lambda, </a:t>
            </a:r>
            <a:r>
              <a:rPr lang="en-US" sz="2200" b="1" u="sng" dirty="0" err="1">
                <a:latin typeface="+mj-lt"/>
              </a:rPr>
              <a:t>Fargate</a:t>
            </a:r>
            <a:endParaRPr lang="en-US" sz="2200" b="1" u="sng" dirty="0">
              <a:latin typeface="+mj-lt"/>
            </a:endParaRPr>
          </a:p>
          <a:p>
            <a:pPr lvl="1"/>
            <a:r>
              <a:rPr lang="en-US" sz="2200" dirty="0">
                <a:latin typeface="+mj-lt"/>
              </a:rPr>
              <a:t>Very flexible, discounts up to 66%</a:t>
            </a:r>
          </a:p>
          <a:p>
            <a:r>
              <a:rPr lang="en-US" sz="2800" dirty="0" err="1">
                <a:latin typeface="+mj-lt"/>
              </a:rPr>
              <a:t>SageMaker</a:t>
            </a:r>
            <a:r>
              <a:rPr lang="en-US" sz="2800" dirty="0">
                <a:latin typeface="+mj-lt"/>
              </a:rPr>
              <a:t> Savings Plan</a:t>
            </a:r>
          </a:p>
          <a:p>
            <a:pPr lvl="1"/>
            <a:r>
              <a:rPr lang="en-US" sz="2200" dirty="0">
                <a:latin typeface="+mj-lt"/>
              </a:rPr>
              <a:t>Applies to </a:t>
            </a:r>
            <a:r>
              <a:rPr lang="en-US" sz="2200" dirty="0" err="1">
                <a:latin typeface="+mj-lt"/>
              </a:rPr>
              <a:t>SageMaker</a:t>
            </a:r>
            <a:r>
              <a:rPr lang="en-US" sz="2200" dirty="0">
                <a:latin typeface="+mj-lt"/>
              </a:rPr>
              <a:t> instances </a:t>
            </a:r>
            <a:br>
              <a:rPr lang="en-US" sz="2200" dirty="0">
                <a:latin typeface="+mj-lt"/>
              </a:rPr>
            </a:br>
            <a:r>
              <a:rPr lang="en-US" sz="2200" dirty="0">
                <a:latin typeface="+mj-lt"/>
              </a:rPr>
              <a:t>(for machine learning)</a:t>
            </a:r>
          </a:p>
          <a:p>
            <a:pPr lvl="1"/>
            <a:r>
              <a:rPr lang="en-US" sz="2200" dirty="0">
                <a:latin typeface="+mj-lt"/>
              </a:rPr>
              <a:t>Savings up to 64%</a:t>
            </a:r>
          </a:p>
        </p:txBody>
      </p:sp>
      <p:sp>
        <p:nvSpPr>
          <p:cNvPr id="4" name="Content Placeholder 3">
            <a:extLst>
              <a:ext uri="{FF2B5EF4-FFF2-40B4-BE49-F238E27FC236}">
                <a16:creationId xmlns:a16="http://schemas.microsoft.com/office/drawing/2014/main" id="{E1272C1E-1E6A-4ED5-9B61-8DEB3E2EC7C5}"/>
              </a:ext>
            </a:extLst>
          </p:cNvPr>
          <p:cNvSpPr>
            <a:spLocks noGrp="1"/>
          </p:cNvSpPr>
          <p:nvPr>
            <p:ph sz="quarter" idx="14"/>
          </p:nvPr>
        </p:nvSpPr>
        <p:spPr/>
        <p:txBody>
          <a:bodyPr/>
          <a:lstStyle/>
          <a:p>
            <a:r>
              <a:rPr lang="en-US" dirty="0"/>
              <a:t>Types of </a:t>
            </a:r>
            <a:br>
              <a:rPr lang="en-US" dirty="0"/>
            </a:br>
            <a:r>
              <a:rPr lang="en-US" dirty="0"/>
              <a:t>Savings Plans</a:t>
            </a:r>
          </a:p>
        </p:txBody>
      </p:sp>
    </p:spTree>
    <p:extLst>
      <p:ext uri="{BB962C8B-B14F-4D97-AF65-F5344CB8AC3E}">
        <p14:creationId xmlns:p14="http://schemas.microsoft.com/office/powerpoint/2010/main" val="32129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538514"/>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Savings Plans, Spot and Reserved Instances</a:t>
            </a:r>
          </a:p>
        </p:txBody>
      </p:sp>
      <p:pic>
        <p:nvPicPr>
          <p:cNvPr id="3" name="Picture 2" descr="A blue sign with white text&#10;&#10;Description automatically generated with medium confidence">
            <a:extLst>
              <a:ext uri="{FF2B5EF4-FFF2-40B4-BE49-F238E27FC236}">
                <a16:creationId xmlns:a16="http://schemas.microsoft.com/office/drawing/2014/main" id="{9CDF8972-135F-B692-698E-BEA66E0F037F}"/>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39840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5DD94-AE46-4325-A4C9-868F920FB948}"/>
              </a:ext>
            </a:extLst>
          </p:cNvPr>
          <p:cNvSpPr/>
          <p:nvPr/>
        </p:nvSpPr>
        <p:spPr>
          <a:xfrm>
            <a:off x="1307104" y="1421102"/>
            <a:ext cx="9638400" cy="4201757"/>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125BBFF4-9949-48E4-86DC-315F151A8012}"/>
              </a:ext>
            </a:extLst>
          </p:cNvPr>
          <p:cNvSpPr txBox="1"/>
          <p:nvPr/>
        </p:nvSpPr>
        <p:spPr>
          <a:xfrm>
            <a:off x="1583526" y="1235140"/>
            <a:ext cx="1634987"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ORGANIZATION</a:t>
            </a:r>
          </a:p>
        </p:txBody>
      </p:sp>
      <p:cxnSp>
        <p:nvCxnSpPr>
          <p:cNvPr id="6" name="Connector: Elbow 5">
            <a:extLst>
              <a:ext uri="{FF2B5EF4-FFF2-40B4-BE49-F238E27FC236}">
                <a16:creationId xmlns:a16="http://schemas.microsoft.com/office/drawing/2014/main" id="{5CE4634D-F7A7-48C3-B94E-74C750F00F0E}"/>
              </a:ext>
            </a:extLst>
          </p:cNvPr>
          <p:cNvCxnSpPr>
            <a:cxnSpLocks/>
            <a:stCxn id="7" idx="1"/>
            <a:endCxn id="9" idx="0"/>
          </p:cNvCxnSpPr>
          <p:nvPr/>
        </p:nvCxnSpPr>
        <p:spPr>
          <a:xfrm rot="10800000" flipV="1">
            <a:off x="2841269" y="2149523"/>
            <a:ext cx="2490457" cy="1128656"/>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7221C7F-A76D-4AF7-9326-8B00771D68C1}"/>
              </a:ext>
            </a:extLst>
          </p:cNvPr>
          <p:cNvSpPr/>
          <p:nvPr/>
        </p:nvSpPr>
        <p:spPr>
          <a:xfrm>
            <a:off x="5331725" y="1897039"/>
            <a:ext cx="1528549" cy="50496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8" name="Graphic 6">
            <a:extLst>
              <a:ext uri="{FF2B5EF4-FFF2-40B4-BE49-F238E27FC236}">
                <a16:creationId xmlns:a16="http://schemas.microsoft.com/office/drawing/2014/main" id="{42BAD87A-1FC2-47D2-85C3-F5E0DE310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866" y="1115890"/>
            <a:ext cx="477660" cy="4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FBC95D2-F9A5-4977-8CEF-AB2E80171CA7}"/>
              </a:ext>
            </a:extLst>
          </p:cNvPr>
          <p:cNvSpPr/>
          <p:nvPr/>
        </p:nvSpPr>
        <p:spPr>
          <a:xfrm>
            <a:off x="1970345" y="3278179"/>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10" name="Graphic 7">
            <a:extLst>
              <a:ext uri="{FF2B5EF4-FFF2-40B4-BE49-F238E27FC236}">
                <a16:creationId xmlns:a16="http://schemas.microsoft.com/office/drawing/2014/main" id="{74173940-308B-4848-BD16-631AF335E0D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612667" y="3536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E080A81-C3ED-4DD7-91FF-9B7E15CCD03A}"/>
              </a:ext>
            </a:extLst>
          </p:cNvPr>
          <p:cNvSpPr txBox="1"/>
          <p:nvPr/>
        </p:nvSpPr>
        <p:spPr>
          <a:xfrm>
            <a:off x="2190254" y="4347313"/>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IT Dept Account</a:t>
            </a:r>
          </a:p>
        </p:txBody>
      </p:sp>
      <p:sp>
        <p:nvSpPr>
          <p:cNvPr id="14" name="Rectangle 13">
            <a:extLst>
              <a:ext uri="{FF2B5EF4-FFF2-40B4-BE49-F238E27FC236}">
                <a16:creationId xmlns:a16="http://schemas.microsoft.com/office/drawing/2014/main" id="{9225FAF6-4126-452F-88FE-78A3D58F35EB}"/>
              </a:ext>
            </a:extLst>
          </p:cNvPr>
          <p:cNvSpPr/>
          <p:nvPr/>
        </p:nvSpPr>
        <p:spPr>
          <a:xfrm>
            <a:off x="4149437" y="3278179"/>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15" name="Graphic 7">
            <a:extLst>
              <a:ext uri="{FF2B5EF4-FFF2-40B4-BE49-F238E27FC236}">
                <a16:creationId xmlns:a16="http://schemas.microsoft.com/office/drawing/2014/main" id="{74BA7826-436C-48D8-9904-5EB0180DE3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791759" y="3536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A40E09D-9A4C-417B-8E98-8ED0329DEF6B}"/>
              </a:ext>
            </a:extLst>
          </p:cNvPr>
          <p:cNvSpPr txBox="1"/>
          <p:nvPr/>
        </p:nvSpPr>
        <p:spPr>
          <a:xfrm>
            <a:off x="4369346" y="4347313"/>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Finance Dept Account</a:t>
            </a:r>
          </a:p>
        </p:txBody>
      </p:sp>
      <p:cxnSp>
        <p:nvCxnSpPr>
          <p:cNvPr id="17" name="Connector: Elbow 16">
            <a:extLst>
              <a:ext uri="{FF2B5EF4-FFF2-40B4-BE49-F238E27FC236}">
                <a16:creationId xmlns:a16="http://schemas.microsoft.com/office/drawing/2014/main" id="{BD89F054-0EAB-457B-AB64-FEF685A1DAAC}"/>
              </a:ext>
            </a:extLst>
          </p:cNvPr>
          <p:cNvCxnSpPr>
            <a:cxnSpLocks/>
            <a:stCxn id="7" idx="2"/>
            <a:endCxn id="14" idx="0"/>
          </p:cNvCxnSpPr>
          <p:nvPr/>
        </p:nvCxnSpPr>
        <p:spPr>
          <a:xfrm rot="5400000">
            <a:off x="5120094" y="2302272"/>
            <a:ext cx="876173" cy="1075640"/>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81DB742-9C5C-4EEA-8D05-1ADD5F2F9C3A}"/>
              </a:ext>
            </a:extLst>
          </p:cNvPr>
          <p:cNvSpPr/>
          <p:nvPr/>
        </p:nvSpPr>
        <p:spPr>
          <a:xfrm>
            <a:off x="7804246" y="2355592"/>
            <a:ext cx="1341770" cy="50496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Trebuchet MS" panose="020B0603020202020204"/>
                <a:ea typeface="+mn-ea"/>
                <a:cs typeface="+mn-cs"/>
              </a:rPr>
              <a:t>OU</a:t>
            </a:r>
            <a:endPar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22" name="Connector: Elbow 21">
            <a:extLst>
              <a:ext uri="{FF2B5EF4-FFF2-40B4-BE49-F238E27FC236}">
                <a16:creationId xmlns:a16="http://schemas.microsoft.com/office/drawing/2014/main" id="{546A4685-80BE-4D8C-8E61-8035A3746197}"/>
              </a:ext>
            </a:extLst>
          </p:cNvPr>
          <p:cNvCxnSpPr>
            <a:cxnSpLocks/>
            <a:stCxn id="7" idx="3"/>
            <a:endCxn id="21" idx="0"/>
          </p:cNvCxnSpPr>
          <p:nvPr/>
        </p:nvCxnSpPr>
        <p:spPr>
          <a:xfrm>
            <a:off x="6860274" y="2149523"/>
            <a:ext cx="1614857" cy="206069"/>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FD93C1B-C8CC-44FC-819D-2CF1CE5FDDD2}"/>
              </a:ext>
            </a:extLst>
          </p:cNvPr>
          <p:cNvSpPr/>
          <p:nvPr/>
        </p:nvSpPr>
        <p:spPr>
          <a:xfrm>
            <a:off x="6370502" y="3267253"/>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26" name="Graphic 7">
            <a:extLst>
              <a:ext uri="{FF2B5EF4-FFF2-40B4-BE49-F238E27FC236}">
                <a16:creationId xmlns:a16="http://schemas.microsoft.com/office/drawing/2014/main" id="{E53ABF10-37C6-4337-BD1F-67C6CDFAD32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012824" y="35251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4D8F5BF-C9E8-4095-AACC-962DD1239E8A}"/>
              </a:ext>
            </a:extLst>
          </p:cNvPr>
          <p:cNvSpPr txBox="1"/>
          <p:nvPr/>
        </p:nvSpPr>
        <p:spPr>
          <a:xfrm>
            <a:off x="6590411" y="4336387"/>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Legal Dept Account</a:t>
            </a:r>
          </a:p>
        </p:txBody>
      </p:sp>
      <p:sp>
        <p:nvSpPr>
          <p:cNvPr id="28" name="Rectangle 27">
            <a:extLst>
              <a:ext uri="{FF2B5EF4-FFF2-40B4-BE49-F238E27FC236}">
                <a16:creationId xmlns:a16="http://schemas.microsoft.com/office/drawing/2014/main" id="{0FBE415C-D394-4AC3-ACD1-DA510350F6DD}"/>
              </a:ext>
            </a:extLst>
          </p:cNvPr>
          <p:cNvSpPr/>
          <p:nvPr/>
        </p:nvSpPr>
        <p:spPr>
          <a:xfrm>
            <a:off x="8547374" y="3278181"/>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29" name="Graphic 7">
            <a:extLst>
              <a:ext uri="{FF2B5EF4-FFF2-40B4-BE49-F238E27FC236}">
                <a16:creationId xmlns:a16="http://schemas.microsoft.com/office/drawing/2014/main" id="{943F1604-613C-4DA5-94CF-DD3089AD90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206593" y="3536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56A49CF2-7166-4ECA-9155-30290B47A206}"/>
              </a:ext>
            </a:extLst>
          </p:cNvPr>
          <p:cNvSpPr txBox="1"/>
          <p:nvPr/>
        </p:nvSpPr>
        <p:spPr>
          <a:xfrm>
            <a:off x="8784180" y="4347315"/>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HR Dept Account</a:t>
            </a:r>
          </a:p>
        </p:txBody>
      </p:sp>
      <p:cxnSp>
        <p:nvCxnSpPr>
          <p:cNvPr id="31" name="Connector: Elbow 30">
            <a:extLst>
              <a:ext uri="{FF2B5EF4-FFF2-40B4-BE49-F238E27FC236}">
                <a16:creationId xmlns:a16="http://schemas.microsoft.com/office/drawing/2014/main" id="{5FEC0F63-F05F-4B76-A210-950087CC92C9}"/>
              </a:ext>
            </a:extLst>
          </p:cNvPr>
          <p:cNvCxnSpPr>
            <a:cxnSpLocks/>
            <a:stCxn id="21" idx="2"/>
            <a:endCxn id="25" idx="0"/>
          </p:cNvCxnSpPr>
          <p:nvPr/>
        </p:nvCxnSpPr>
        <p:spPr>
          <a:xfrm rot="5400000">
            <a:off x="7654931" y="2447053"/>
            <a:ext cx="406694" cy="123370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0F72CD1-EE34-4A19-8F65-D9BA921797AB}"/>
              </a:ext>
            </a:extLst>
          </p:cNvPr>
          <p:cNvCxnSpPr>
            <a:cxnSpLocks/>
            <a:stCxn id="21" idx="2"/>
            <a:endCxn id="28" idx="0"/>
          </p:cNvCxnSpPr>
          <p:nvPr/>
        </p:nvCxnSpPr>
        <p:spPr>
          <a:xfrm rot="16200000" flipH="1">
            <a:off x="8737903" y="2597787"/>
            <a:ext cx="417622" cy="94316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7" name="Speech Bubble: Rectangle with Corners Rounded 36">
            <a:extLst>
              <a:ext uri="{FF2B5EF4-FFF2-40B4-BE49-F238E27FC236}">
                <a16:creationId xmlns:a16="http://schemas.microsoft.com/office/drawing/2014/main" id="{2F12FEC8-48DF-4ACF-A9D9-0537C3330925}"/>
              </a:ext>
            </a:extLst>
          </p:cNvPr>
          <p:cNvSpPr/>
          <p:nvPr/>
        </p:nvSpPr>
        <p:spPr>
          <a:xfrm>
            <a:off x="9266961" y="735626"/>
            <a:ext cx="2374711" cy="1413896"/>
          </a:xfrm>
          <a:prstGeom prst="wedgeRoundRectCallout">
            <a:avLst>
              <a:gd name="adj1" fmla="val -53592"/>
              <a:gd name="adj2" fmla="val 65396"/>
              <a:gd name="adj3" fmla="val 16667"/>
            </a:avLst>
          </a:prstGeom>
          <a:solidFill>
            <a:srgbClr val="D92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 policy attached at this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OU</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level will apply to the Legal and HR accounts</a:t>
            </a:r>
          </a:p>
        </p:txBody>
      </p:sp>
    </p:spTree>
    <p:extLst>
      <p:ext uri="{BB962C8B-B14F-4D97-AF65-F5344CB8AC3E}">
        <p14:creationId xmlns:p14="http://schemas.microsoft.com/office/powerpoint/2010/main" val="64301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4" grpId="0" animBg="1"/>
      <p:bldP spid="16" grpId="0" animBg="1"/>
      <p:bldP spid="21" grpId="0" animBg="1"/>
      <p:bldP spid="25" grpId="0" animBg="1"/>
      <p:bldP spid="27" grpId="0" animBg="1"/>
      <p:bldP spid="28" grpId="0" animBg="1"/>
      <p:bldP spid="30"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4C4BCD-ADBA-45C9-86EF-9C0D019DD429}"/>
              </a:ext>
            </a:extLst>
          </p:cNvPr>
          <p:cNvSpPr>
            <a:spLocks noGrp="1"/>
          </p:cNvSpPr>
          <p:nvPr>
            <p:ph type="body" sz="quarter" idx="10"/>
          </p:nvPr>
        </p:nvSpPr>
        <p:spPr/>
        <p:txBody>
          <a:bodyPr/>
          <a:lstStyle/>
          <a:p>
            <a:r>
              <a:rPr lang="en-US" sz="2800" dirty="0">
                <a:latin typeface="+mj-lt"/>
              </a:rPr>
              <a:t>Receive a single bill for all accounts in the organization</a:t>
            </a:r>
          </a:p>
          <a:p>
            <a:r>
              <a:rPr lang="en-US" sz="2800" dirty="0">
                <a:latin typeface="+mj-lt"/>
              </a:rPr>
              <a:t>Track combined costs, but can itemize by account</a:t>
            </a:r>
          </a:p>
          <a:p>
            <a:r>
              <a:rPr lang="en-US" sz="2800" dirty="0">
                <a:latin typeface="+mj-lt"/>
              </a:rPr>
              <a:t>Can share discount pricing (Reserved Instances, Savings Plans) across accounts</a:t>
            </a:r>
          </a:p>
        </p:txBody>
      </p:sp>
      <p:sp>
        <p:nvSpPr>
          <p:cNvPr id="4" name="Content Placeholder 3">
            <a:extLst>
              <a:ext uri="{FF2B5EF4-FFF2-40B4-BE49-F238E27FC236}">
                <a16:creationId xmlns:a16="http://schemas.microsoft.com/office/drawing/2014/main" id="{E1272C1E-1E6A-4ED5-9B61-8DEB3E2EC7C5}"/>
              </a:ext>
            </a:extLst>
          </p:cNvPr>
          <p:cNvSpPr>
            <a:spLocks noGrp="1"/>
          </p:cNvSpPr>
          <p:nvPr>
            <p:ph sz="quarter" idx="14"/>
          </p:nvPr>
        </p:nvSpPr>
        <p:spPr/>
        <p:txBody>
          <a:bodyPr/>
          <a:lstStyle/>
          <a:p>
            <a:r>
              <a:rPr lang="en-US" dirty="0"/>
              <a:t>Consolidated Billing with AWS Organizations</a:t>
            </a:r>
          </a:p>
        </p:txBody>
      </p:sp>
      <p:pic>
        <p:nvPicPr>
          <p:cNvPr id="5" name="Graphic 6">
            <a:extLst>
              <a:ext uri="{FF2B5EF4-FFF2-40B4-BE49-F238E27FC236}">
                <a16:creationId xmlns:a16="http://schemas.microsoft.com/office/drawing/2014/main" id="{BBB3553B-CB31-49B8-A1D5-1639E3891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278" y="17438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38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4003304"/>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528930"/>
            <a:ext cx="10466557" cy="754474"/>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the Billing Dashboard</a:t>
            </a:r>
          </a:p>
        </p:txBody>
      </p:sp>
      <p:pic>
        <p:nvPicPr>
          <p:cNvPr id="3" name="Picture 2" descr="A blue sign with white text&#10;&#10;Description automatically generated with medium confidence">
            <a:extLst>
              <a:ext uri="{FF2B5EF4-FFF2-40B4-BE49-F238E27FC236}">
                <a16:creationId xmlns:a16="http://schemas.microsoft.com/office/drawing/2014/main" id="{15D5AE98-8065-5ECA-B3C9-7FDA4064F6AF}"/>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712073886"/>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51869</TotalTime>
  <Words>6115</Words>
  <Application>Microsoft Office PowerPoint</Application>
  <PresentationFormat>Widescreen</PresentationFormat>
  <Paragraphs>489</Paragraphs>
  <Slides>18</Slides>
  <Notes>18</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18</vt:i4>
      </vt:variant>
    </vt:vector>
  </HeadingPairs>
  <TitlesOfParts>
    <vt:vector size="35" baseType="lpstr">
      <vt:lpstr>Amazon Ember</vt:lpstr>
      <vt:lpstr>Arial</vt:lpstr>
      <vt:lpstr>Calibri</vt:lpstr>
      <vt:lpstr>Lucida Grande</vt:lpstr>
      <vt:lpstr>Montserrat</vt:lpstr>
      <vt:lpstr>Myriad Pro</vt:lpstr>
      <vt:lpstr>Myriad Pro Light</vt:lpstr>
      <vt:lpstr>PS TT Commons</vt:lpstr>
      <vt:lpstr>PS TT Commons Light</vt:lpstr>
      <vt:lpstr>Trebuchet MS</vt:lpstr>
      <vt:lpstr>Wingdings</vt:lpstr>
      <vt:lpstr>Blank</vt:lpstr>
      <vt:lpstr>ZtM</vt:lpstr>
      <vt:lpstr>1_Blank</vt:lpstr>
      <vt:lpstr>2_Blank</vt:lpstr>
      <vt:lpstr>1_ZtM</vt:lpstr>
      <vt:lpstr>2_ZtM</vt:lpstr>
      <vt:lpstr>PowerPoint Presentation</vt:lpstr>
      <vt:lpstr>PowerPoint Presentation</vt:lpstr>
      <vt:lpstr>EC2 Instance Pricing Models</vt:lpstr>
      <vt:lpstr>Reserved Instances vs. Savings Plans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Budgets vs. CloudWatch Billing Alerts/Alarms</vt:lpstr>
      <vt:lpstr>PowerPoint Presentation</vt:lpstr>
      <vt:lpstr>PowerPoint Presentation</vt:lpstr>
      <vt:lpstr>PowerPoint Presentation</vt:lpstr>
      <vt:lpstr>Important Points to Remember</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3310</cp:revision>
  <dcterms:created xsi:type="dcterms:W3CDTF">2021-07-31T23:46:42Z</dcterms:created>
  <dcterms:modified xsi:type="dcterms:W3CDTF">2022-10-29T21:27:52Z</dcterms:modified>
</cp:coreProperties>
</file>